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7" r:id="rId2"/>
    <p:sldId id="262" r:id="rId3"/>
    <p:sldId id="264" r:id="rId4"/>
    <p:sldId id="434" r:id="rId5"/>
    <p:sldId id="430" r:id="rId6"/>
    <p:sldId id="283" r:id="rId7"/>
    <p:sldId id="310" r:id="rId8"/>
    <p:sldId id="425" r:id="rId9"/>
    <p:sldId id="321" r:id="rId10"/>
    <p:sldId id="322" r:id="rId11"/>
    <p:sldId id="324" r:id="rId12"/>
    <p:sldId id="323" r:id="rId13"/>
    <p:sldId id="350" r:id="rId14"/>
    <p:sldId id="451" r:id="rId15"/>
    <p:sldId id="428" r:id="rId16"/>
    <p:sldId id="444" r:id="rId17"/>
    <p:sldId id="376" r:id="rId18"/>
    <p:sldId id="447" r:id="rId19"/>
    <p:sldId id="460" r:id="rId20"/>
    <p:sldId id="448" r:id="rId21"/>
    <p:sldId id="449" r:id="rId22"/>
    <p:sldId id="450" r:id="rId23"/>
    <p:sldId id="452" r:id="rId24"/>
    <p:sldId id="453" r:id="rId25"/>
    <p:sldId id="454" r:id="rId26"/>
    <p:sldId id="455" r:id="rId27"/>
    <p:sldId id="456" r:id="rId28"/>
    <p:sldId id="457" r:id="rId29"/>
    <p:sldId id="458" r:id="rId30"/>
    <p:sldId id="459" r:id="rId31"/>
    <p:sldId id="260" r:id="rId32"/>
    <p:sldId id="268" r:id="rId33"/>
    <p:sldId id="265" r:id="rId34"/>
    <p:sldId id="266" r:id="rId35"/>
    <p:sldId id="269" r:id="rId36"/>
    <p:sldId id="463" r:id="rId37"/>
    <p:sldId id="462" r:id="rId38"/>
    <p:sldId id="461" r:id="rId39"/>
    <p:sldId id="465" r:id="rId40"/>
    <p:sldId id="467" r:id="rId41"/>
    <p:sldId id="466" r:id="rId42"/>
    <p:sldId id="464" r:id="rId43"/>
    <p:sldId id="26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2D5EE-0964-4A84-9385-ECAFC0952399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E82D8-4F1B-4DD7-812E-DF5D3A783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3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E82D8-4F1B-4DD7-812E-DF5D3A7830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89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DE82D8-4F1B-4DD7-812E-DF5D3A7830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6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C37AC4-EF2C-4C3D-9A56-1EBE581E13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27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1FD8E-5636-41FF-938F-790FD325266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1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81A-F91E-4C9A-B53F-B4A6A437152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7892-5748-40AF-8872-A5BE3226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804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81A-F91E-4C9A-B53F-B4A6A437152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7892-5748-40AF-8872-A5BE3226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03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81A-F91E-4C9A-B53F-B4A6A437152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7892-5748-40AF-8872-A5BE3226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81A-F91E-4C9A-B53F-B4A6A437152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7892-5748-40AF-8872-A5BE3226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42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81A-F91E-4C9A-B53F-B4A6A437152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7892-5748-40AF-8872-A5BE3226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81A-F91E-4C9A-B53F-B4A6A437152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7892-5748-40AF-8872-A5BE3226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81A-F91E-4C9A-B53F-B4A6A437152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7892-5748-40AF-8872-A5BE3226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52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81A-F91E-4C9A-B53F-B4A6A437152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7892-5748-40AF-8872-A5BE3226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8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81A-F91E-4C9A-B53F-B4A6A437152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7892-5748-40AF-8872-A5BE3226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63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81A-F91E-4C9A-B53F-B4A6A437152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7892-5748-40AF-8872-A5BE3226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9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81A-F91E-4C9A-B53F-B4A6A437152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57892-5748-40AF-8872-A5BE3226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42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7B81A-F91E-4C9A-B53F-B4A6A4371525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57892-5748-40AF-8872-A5BE32263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12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eg"/><Relationship Id="rId9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4.jpg"/><Relationship Id="rId10" Type="http://schemas.openxmlformats.org/officeDocument/2006/relationships/image" Target="../media/image40.jpeg"/><Relationship Id="rId4" Type="http://schemas.openxmlformats.org/officeDocument/2006/relationships/image" Target="../media/image32.jpg"/><Relationship Id="rId9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hyperlink" Target="http://www.greenbam.in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hyperlink" Target="http://www.greenbam.in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6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://www.greenbam.in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greenbam.in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hyperlink" Target="http://www.greenbam.in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7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8150" y="1031255"/>
            <a:ext cx="11753850" cy="627797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BAMBOO STRUCTURES </a:t>
            </a:r>
            <a:br>
              <a:rPr lang="en-US" sz="3200" b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en-US" sz="3200" b="1" dirty="0">
                <a:solidFill>
                  <a:srgbClr val="C00000"/>
                </a:solidFill>
                <a:latin typeface="Book Antiqua" panose="02040602050305030304" pitchFamily="18" charset="0"/>
              </a:rPr>
              <a:t>FOR SUSTAINABLE INFRASTRUCTURE</a:t>
            </a:r>
            <a:endParaRPr lang="en-US" sz="24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5350" y="1983077"/>
            <a:ext cx="10458450" cy="3208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Presented By: </a:t>
            </a:r>
          </a:p>
          <a:p>
            <a:r>
              <a:rPr lang="en-US" dirty="0">
                <a:solidFill>
                  <a:srgbClr val="0000CC"/>
                </a:solidFill>
              </a:rPr>
              <a:t>Dr. </a:t>
            </a:r>
            <a:r>
              <a:rPr lang="en-US" dirty="0" err="1">
                <a:solidFill>
                  <a:srgbClr val="0000CC"/>
                </a:solidFill>
              </a:rPr>
              <a:t>Chaaruchandra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Korde</a:t>
            </a:r>
            <a:r>
              <a:rPr lang="en-US" dirty="0">
                <a:solidFill>
                  <a:srgbClr val="0000CC"/>
                </a:solidFill>
              </a:rPr>
              <a:t>,</a:t>
            </a:r>
          </a:p>
          <a:p>
            <a:r>
              <a:rPr lang="en-US" dirty="0">
                <a:solidFill>
                  <a:srgbClr val="0000CC"/>
                </a:solidFill>
              </a:rPr>
              <a:t>Assistant Professor, </a:t>
            </a:r>
          </a:p>
          <a:p>
            <a:r>
              <a:rPr lang="en-US" dirty="0">
                <a:solidFill>
                  <a:srgbClr val="0000CC"/>
                </a:solidFill>
              </a:rPr>
              <a:t>Centre for Technology Alternatives for Rural Areas (CTARA), </a:t>
            </a:r>
          </a:p>
          <a:p>
            <a:r>
              <a:rPr lang="en-US" dirty="0">
                <a:solidFill>
                  <a:srgbClr val="0000CC"/>
                </a:solidFill>
              </a:rPr>
              <a:t>Indian Institute of Technology, Bombay (IITB)</a:t>
            </a:r>
          </a:p>
          <a:p>
            <a:endParaRPr lang="en-US" dirty="0">
              <a:solidFill>
                <a:srgbClr val="0000CC"/>
              </a:solidFill>
            </a:endParaRPr>
          </a:p>
          <a:p>
            <a:r>
              <a:rPr lang="en-US" dirty="0">
                <a:solidFill>
                  <a:srgbClr val="0000CC"/>
                </a:solidFill>
              </a:rPr>
              <a:t>Technical Director, </a:t>
            </a:r>
            <a:r>
              <a:rPr lang="en-US" dirty="0" err="1">
                <a:solidFill>
                  <a:srgbClr val="0000CC"/>
                </a:solidFill>
              </a:rPr>
              <a:t>Greenbam</a:t>
            </a:r>
            <a:r>
              <a:rPr lang="en-US" dirty="0">
                <a:solidFill>
                  <a:srgbClr val="0000CC"/>
                </a:solidFill>
              </a:rPr>
              <a:t> Infratech Pvt. Ltd. (www.greenbam.in)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E18C8-52D8-1447-9D2C-3AA8C8FD0927}" type="slidenum">
              <a:rPr kumimoji="1" lang="zh-CN" altLang="en-US" smtClean="0"/>
              <a:pPr/>
              <a:t>1</a:t>
            </a:fld>
            <a:endParaRPr kumimoji="1" lang="zh-CN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992" y="5441315"/>
            <a:ext cx="1313339" cy="1280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7564191" y="5532755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6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246844"/>
            <a:ext cx="7467600" cy="5635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Book Antiqua" pitchFamily="18" charset="0"/>
              </a:rPr>
              <a:t>TEST SETUPS FOR TESTING ARCHES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524001" y="27204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DSC02329"/>
          <p:cNvPicPr/>
          <p:nvPr/>
        </p:nvPicPr>
        <p:blipFill>
          <a:blip r:embed="rId2" cstate="print"/>
          <a:srcRect b="8712"/>
          <a:stretch>
            <a:fillRect/>
          </a:stretch>
        </p:blipFill>
        <p:spPr bwMode="auto">
          <a:xfrm>
            <a:off x="2209800" y="1219200"/>
            <a:ext cx="3429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DSC0247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1182190"/>
            <a:ext cx="3276600" cy="261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1" y="3810000"/>
            <a:ext cx="39719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2E8243AB-77B7-46E6-AFBE-7BB79476FD5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982372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C886F6-77CE-4564-86F5-9F39B85B6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D900F2-092A-4BC9-BE74-EC38DFE65A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27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552" y="252731"/>
            <a:ext cx="7448550" cy="5635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Book Antiqua" pitchFamily="18" charset="0"/>
              </a:rPr>
              <a:t>TEST SETUPS FOR TESTING ARCHES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1956580" y="990600"/>
            <a:ext cx="77724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524001" y="27204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600200" y="1143001"/>
            <a:ext cx="7391400" cy="4792663"/>
            <a:chOff x="1056" y="1008"/>
            <a:chExt cx="4656" cy="3019"/>
          </a:xfrm>
        </p:grpSpPr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1248" y="3504"/>
              <a:ext cx="3312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2400" dirty="0">
                  <a:latin typeface="Times New Roman" pitchFamily="18" charset="0"/>
                </a:rPr>
                <a:t>UNIFORM DISTRIBUTED LOADING SYSTEM FOR ARCH </a:t>
              </a:r>
            </a:p>
          </p:txBody>
        </p:sp>
        <p:sp>
          <p:nvSpPr>
            <p:cNvPr id="20" name="Text Box 7"/>
            <p:cNvSpPr txBox="1">
              <a:spLocks noChangeArrowheads="1"/>
            </p:cNvSpPr>
            <p:nvPr/>
          </p:nvSpPr>
          <p:spPr bwMode="auto">
            <a:xfrm>
              <a:off x="1056" y="1200"/>
              <a:ext cx="39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endParaRPr lang="en-US" sz="2400">
                <a:latin typeface="Times New Roman" pitchFamily="18" charset="0"/>
              </a:endParaRPr>
            </a:p>
          </p:txBody>
        </p:sp>
        <p:pic>
          <p:nvPicPr>
            <p:cNvPr id="21" name="Picture 8" descr="DSC0252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00" y="1008"/>
              <a:ext cx="3168" cy="2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3264" y="1824"/>
              <a:ext cx="2352" cy="768"/>
              <a:chOff x="3264" y="1824"/>
              <a:chExt cx="2352" cy="768"/>
            </a:xfrm>
          </p:grpSpPr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3936" y="2400"/>
                <a:ext cx="192" cy="19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3264" y="2400"/>
                <a:ext cx="192" cy="192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2" name="Line 12"/>
              <p:cNvSpPr>
                <a:spLocks noChangeShapeType="1"/>
              </p:cNvSpPr>
              <p:nvPr/>
            </p:nvSpPr>
            <p:spPr bwMode="auto">
              <a:xfrm flipV="1">
                <a:off x="3456" y="1968"/>
                <a:ext cx="1200" cy="48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3" name="Line 13"/>
              <p:cNvSpPr>
                <a:spLocks noChangeShapeType="1"/>
              </p:cNvSpPr>
              <p:nvPr/>
            </p:nvSpPr>
            <p:spPr bwMode="auto">
              <a:xfrm flipV="1">
                <a:off x="4128" y="1968"/>
                <a:ext cx="528" cy="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4" name="Text Box 14"/>
              <p:cNvSpPr txBox="1">
                <a:spLocks noChangeArrowheads="1"/>
              </p:cNvSpPr>
              <p:nvPr/>
            </p:nvSpPr>
            <p:spPr bwMode="auto">
              <a:xfrm>
                <a:off x="4704" y="1824"/>
                <a:ext cx="912" cy="233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latin typeface="Times New Roman" pitchFamily="18" charset="0"/>
                  </a:rPr>
                  <a:t>Proving Ring</a:t>
                </a:r>
              </a:p>
            </p:txBody>
          </p:sp>
        </p:grpSp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832" y="2448"/>
              <a:ext cx="2880" cy="624"/>
              <a:chOff x="2832" y="2448"/>
              <a:chExt cx="2880" cy="624"/>
            </a:xfrm>
          </p:grpSpPr>
          <p:sp>
            <p:nvSpPr>
              <p:cNvPr id="47" name="Oval 16"/>
              <p:cNvSpPr>
                <a:spLocks noChangeArrowheads="1"/>
              </p:cNvSpPr>
              <p:nvPr/>
            </p:nvSpPr>
            <p:spPr bwMode="auto">
              <a:xfrm>
                <a:off x="2832" y="2448"/>
                <a:ext cx="288" cy="6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8" name="Line 17"/>
              <p:cNvSpPr>
                <a:spLocks noChangeShapeType="1"/>
              </p:cNvSpPr>
              <p:nvPr/>
            </p:nvSpPr>
            <p:spPr bwMode="auto">
              <a:xfrm>
                <a:off x="3120" y="2784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9" name="Text Box 18"/>
              <p:cNvSpPr txBox="1">
                <a:spLocks noChangeArrowheads="1"/>
              </p:cNvSpPr>
              <p:nvPr/>
            </p:nvSpPr>
            <p:spPr bwMode="auto">
              <a:xfrm>
                <a:off x="4704" y="2637"/>
                <a:ext cx="1008" cy="233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latin typeface="Times New Roman" pitchFamily="18" charset="0"/>
                  </a:rPr>
                  <a:t>Hydraulic Jack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>
              <a:off x="1440" y="1584"/>
              <a:ext cx="2784" cy="720"/>
              <a:chOff x="1440" y="1584"/>
              <a:chExt cx="2784" cy="720"/>
            </a:xfrm>
          </p:grpSpPr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 flipV="1">
                <a:off x="1440" y="1968"/>
                <a:ext cx="240" cy="1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 flipV="1">
                <a:off x="1824" y="1776"/>
                <a:ext cx="240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 flipV="1">
                <a:off x="2256" y="1632"/>
                <a:ext cx="240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4" name="Line 23"/>
              <p:cNvSpPr>
                <a:spLocks noChangeShapeType="1"/>
              </p:cNvSpPr>
              <p:nvPr/>
            </p:nvSpPr>
            <p:spPr bwMode="auto">
              <a:xfrm>
                <a:off x="2640" y="1584"/>
                <a:ext cx="24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>
                <a:off x="3072" y="1584"/>
                <a:ext cx="192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6" name="Line 25"/>
              <p:cNvSpPr>
                <a:spLocks noChangeShapeType="1"/>
              </p:cNvSpPr>
              <p:nvPr/>
            </p:nvSpPr>
            <p:spPr bwMode="auto">
              <a:xfrm>
                <a:off x="3408" y="1632"/>
                <a:ext cx="240" cy="4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7" name="Line 26"/>
              <p:cNvSpPr>
                <a:spLocks noChangeShapeType="1"/>
              </p:cNvSpPr>
              <p:nvPr/>
            </p:nvSpPr>
            <p:spPr bwMode="auto">
              <a:xfrm>
                <a:off x="3792" y="1728"/>
                <a:ext cx="192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8" name="Line 27"/>
              <p:cNvSpPr>
                <a:spLocks noChangeShapeType="1"/>
              </p:cNvSpPr>
              <p:nvPr/>
            </p:nvSpPr>
            <p:spPr bwMode="auto">
              <a:xfrm>
                <a:off x="4080" y="1920"/>
                <a:ext cx="144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9" name="Line 28"/>
              <p:cNvSpPr>
                <a:spLocks noChangeShapeType="1"/>
              </p:cNvSpPr>
              <p:nvPr/>
            </p:nvSpPr>
            <p:spPr bwMode="auto">
              <a:xfrm>
                <a:off x="1584" y="2016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0" name="Line 29"/>
              <p:cNvSpPr>
                <a:spLocks noChangeShapeType="1"/>
              </p:cNvSpPr>
              <p:nvPr/>
            </p:nvSpPr>
            <p:spPr bwMode="auto">
              <a:xfrm>
                <a:off x="1920" y="1824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" name="Line 30"/>
              <p:cNvSpPr>
                <a:spLocks noChangeShapeType="1"/>
              </p:cNvSpPr>
              <p:nvPr/>
            </p:nvSpPr>
            <p:spPr bwMode="auto">
              <a:xfrm>
                <a:off x="2352" y="1680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2" name="Line 31"/>
              <p:cNvSpPr>
                <a:spLocks noChangeShapeType="1"/>
              </p:cNvSpPr>
              <p:nvPr/>
            </p:nvSpPr>
            <p:spPr bwMode="auto">
              <a:xfrm>
                <a:off x="2784" y="1584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3" name="Line 32"/>
              <p:cNvSpPr>
                <a:spLocks noChangeShapeType="1"/>
              </p:cNvSpPr>
              <p:nvPr/>
            </p:nvSpPr>
            <p:spPr bwMode="auto">
              <a:xfrm>
                <a:off x="3168" y="1584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4" name="Line 33"/>
              <p:cNvSpPr>
                <a:spLocks noChangeShapeType="1"/>
              </p:cNvSpPr>
              <p:nvPr/>
            </p:nvSpPr>
            <p:spPr bwMode="auto">
              <a:xfrm>
                <a:off x="3552" y="1632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5" name="Line 34"/>
              <p:cNvSpPr>
                <a:spLocks noChangeShapeType="1"/>
              </p:cNvSpPr>
              <p:nvPr/>
            </p:nvSpPr>
            <p:spPr bwMode="auto">
              <a:xfrm>
                <a:off x="3888" y="1776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6" name="Line 35"/>
              <p:cNvSpPr>
                <a:spLocks noChangeShapeType="1"/>
              </p:cNvSpPr>
              <p:nvPr/>
            </p:nvSpPr>
            <p:spPr bwMode="auto">
              <a:xfrm>
                <a:off x="4176" y="196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8" name="Group 36"/>
            <p:cNvGrpSpPr>
              <a:grpSpLocks/>
            </p:cNvGrpSpPr>
            <p:nvPr/>
          </p:nvGrpSpPr>
          <p:grpSpPr bwMode="auto">
            <a:xfrm>
              <a:off x="2832" y="1152"/>
              <a:ext cx="2640" cy="576"/>
              <a:chOff x="2832" y="1152"/>
              <a:chExt cx="2640" cy="576"/>
            </a:xfrm>
          </p:grpSpPr>
          <p:sp>
            <p:nvSpPr>
              <p:cNvPr id="26" name="Oval 37"/>
              <p:cNvSpPr>
                <a:spLocks noChangeArrowheads="1"/>
              </p:cNvSpPr>
              <p:nvPr/>
            </p:nvSpPr>
            <p:spPr bwMode="auto">
              <a:xfrm>
                <a:off x="2832" y="1344"/>
                <a:ext cx="192" cy="24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7" name="Oval 38"/>
              <p:cNvSpPr>
                <a:spLocks noChangeArrowheads="1"/>
              </p:cNvSpPr>
              <p:nvPr/>
            </p:nvSpPr>
            <p:spPr bwMode="auto">
              <a:xfrm>
                <a:off x="3600" y="1488"/>
                <a:ext cx="192" cy="240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8" name="Line 39"/>
              <p:cNvSpPr>
                <a:spLocks noChangeShapeType="1"/>
              </p:cNvSpPr>
              <p:nvPr/>
            </p:nvSpPr>
            <p:spPr bwMode="auto">
              <a:xfrm flipV="1">
                <a:off x="3024" y="1296"/>
                <a:ext cx="1440" cy="9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9" name="Line 40"/>
              <p:cNvSpPr>
                <a:spLocks noChangeShapeType="1"/>
              </p:cNvSpPr>
              <p:nvPr/>
            </p:nvSpPr>
            <p:spPr bwMode="auto">
              <a:xfrm flipV="1">
                <a:off x="3792" y="1344"/>
                <a:ext cx="672" cy="19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 type="arrow" w="med" len="med"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0" name="Text Box 41"/>
              <p:cNvSpPr txBox="1">
                <a:spLocks noChangeArrowheads="1"/>
              </p:cNvSpPr>
              <p:nvPr/>
            </p:nvSpPr>
            <p:spPr bwMode="auto">
              <a:xfrm>
                <a:off x="4560" y="1152"/>
                <a:ext cx="912" cy="233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>
                    <a:latin typeface="Times New Roman" pitchFamily="18" charset="0"/>
                  </a:rPr>
                  <a:t>Dial Gauge</a:t>
                </a:r>
              </a:p>
            </p:txBody>
          </p:sp>
        </p:grpSp>
      </p:grp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1" y="5257801"/>
            <a:ext cx="1676400" cy="144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01352" y="5257800"/>
            <a:ext cx="169044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5903DCD-A48C-458D-8757-56B74BB456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28B37F9-D085-44BD-A24F-F79350BA04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51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2"/>
          <a:srcRect l="48931" t="32053" r="17857" b="34281"/>
          <a:stretch/>
        </p:blipFill>
        <p:spPr bwMode="auto">
          <a:xfrm>
            <a:off x="5372100" y="3201213"/>
            <a:ext cx="4185636" cy="2651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138149" y="152401"/>
            <a:ext cx="7772400" cy="7842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BAMCRETE ARCHES – 4 - 6 M</a:t>
            </a:r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2209800" y="2209800"/>
            <a:ext cx="632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2400">
              <a:latin typeface="Times New Roman" pitchFamily="18" charset="0"/>
            </a:endParaRPr>
          </a:p>
        </p:txBody>
      </p:sp>
      <p:pic>
        <p:nvPicPr>
          <p:cNvPr id="36872" name="Picture 8" descr="DSC025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1384" y="1336676"/>
            <a:ext cx="50292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Rectangle 3"/>
          <p:cNvSpPr>
            <a:spLocks noChangeArrowheads="1"/>
          </p:cNvSpPr>
          <p:nvPr/>
        </p:nvSpPr>
        <p:spPr bwMode="auto">
          <a:xfrm flipV="1">
            <a:off x="2057400" y="1066800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E18C8-52D8-1447-9D2C-3AA8C8FD0927}" type="slidenum">
              <a:rPr kumimoji="1" lang="zh-CN" altLang="en-US" smtClean="0"/>
              <a:pPr/>
              <a:t>12</a:t>
            </a:fld>
            <a:endParaRPr kumimoji="1" lang="zh-CN" altLang="en-US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 rotWithShape="1">
          <a:blip r:embed="rId2"/>
          <a:srcRect l="22500" t="32053" r="51684" b="34330"/>
          <a:stretch/>
        </p:blipFill>
        <p:spPr bwMode="auto">
          <a:xfrm>
            <a:off x="5320584" y="1197484"/>
            <a:ext cx="2702954" cy="2199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 rotWithShape="1">
          <a:blip r:embed="rId2"/>
          <a:srcRect l="22500" t="79927" r="14167" b="9333"/>
          <a:stretch/>
        </p:blipFill>
        <p:spPr bwMode="auto">
          <a:xfrm>
            <a:off x="747391" y="6059369"/>
            <a:ext cx="10276924" cy="798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Picture 2" descr="Image result for INDIAN ELEPHA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t="15035" r="10339" b="6013"/>
          <a:stretch/>
        </p:blipFill>
        <p:spPr bwMode="auto">
          <a:xfrm>
            <a:off x="9696450" y="4078059"/>
            <a:ext cx="2152676" cy="161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Image result for INDIAN ELEPHA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1" t="15035" r="10339" b="6013"/>
          <a:stretch/>
        </p:blipFill>
        <p:spPr bwMode="auto">
          <a:xfrm>
            <a:off x="9696450" y="2311151"/>
            <a:ext cx="2152676" cy="1614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481A6A-8037-4799-89D9-272F7C00C0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99009-85C1-4CB0-BBCE-FE405BB2C1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18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2669178" y="228601"/>
            <a:ext cx="678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00B050"/>
                </a:solidFill>
                <a:latin typeface="Book Antiqua" pitchFamily="18" charset="0"/>
              </a:rPr>
              <a:t>OBSERVATIONS</a:t>
            </a:r>
          </a:p>
        </p:txBody>
      </p:sp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1752600" y="1447801"/>
            <a:ext cx="3048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continuous shift of deformation under cyclic loading for arch B and C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2000" dirty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Linear non-elastic flexibility in bamboo (</a:t>
            </a:r>
            <a:r>
              <a:rPr lang="es-ES" sz="2000" dirty="0">
                <a:solidFill>
                  <a:srgbClr val="0000FF"/>
                </a:solidFill>
              </a:rPr>
              <a:t>OBATAYA E. ET. AL., 2007)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2000" dirty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progressive increase in the stiffness of the arches with increasing cycles  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sz="2000" dirty="0">
              <a:solidFill>
                <a:srgbClr val="0000F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4683" y="3802291"/>
            <a:ext cx="3429000" cy="272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810001"/>
            <a:ext cx="32766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99046" y="1295400"/>
            <a:ext cx="2620954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12600" y="1509003"/>
            <a:ext cx="2362200" cy="1934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35F21ED3-18DB-4A2F-A6D1-EEFF07CE4F9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42F3B-9B15-4CF1-9F04-DEC9CA343B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E44378-8B39-4067-82CE-60E5409717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23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Box 11"/>
          <p:cNvSpPr txBox="1">
            <a:spLocks noChangeArrowheads="1"/>
          </p:cNvSpPr>
          <p:nvPr/>
        </p:nvSpPr>
        <p:spPr bwMode="auto">
          <a:xfrm>
            <a:off x="1560576" y="5379383"/>
            <a:ext cx="34671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600" dirty="0">
                <a:latin typeface="Constantia" pitchFamily="18" charset="0"/>
                <a:cs typeface="Arial" charset="0"/>
              </a:rPr>
              <a:t>Twin Bamboo column with HIB Joint</a:t>
            </a:r>
            <a:endParaRPr lang="en-GB" altLang="en-US" sz="1600" dirty="0">
              <a:latin typeface="Constantia" pitchFamily="18" charset="0"/>
              <a:cs typeface="Arial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302278" y="1932235"/>
            <a:ext cx="3864468" cy="28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057401" y="290922"/>
            <a:ext cx="8043081" cy="609600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COLUMN FAILURE/ ULTIMATE LOAD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6BB47E-6B44-44B3-AD4C-450AAA5D7483}"/>
              </a:ext>
            </a:extLst>
          </p:cNvPr>
          <p:cNvGrpSpPr/>
          <p:nvPr/>
        </p:nvGrpSpPr>
        <p:grpSpPr>
          <a:xfrm>
            <a:off x="4578824" y="1598729"/>
            <a:ext cx="4666882" cy="3798758"/>
            <a:chOff x="4578824" y="1598729"/>
            <a:chExt cx="4666882" cy="3798758"/>
          </a:xfrm>
        </p:grpSpPr>
        <p:sp>
          <p:nvSpPr>
            <p:cNvPr id="71686" name="TextBox 11"/>
            <p:cNvSpPr txBox="1">
              <a:spLocks noChangeArrowheads="1"/>
            </p:cNvSpPr>
            <p:nvPr/>
          </p:nvSpPr>
          <p:spPr bwMode="auto">
            <a:xfrm>
              <a:off x="4578824" y="4457570"/>
              <a:ext cx="38100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 eaLnBrk="1" hangingPunct="1"/>
              <a:r>
                <a:rPr lang="en-US" altLang="en-US" sz="1600" dirty="0">
                  <a:latin typeface="Constantia" pitchFamily="18" charset="0"/>
                  <a:cs typeface="Arial" charset="0"/>
                </a:rPr>
                <a:t>FAILED BAMBOO COLUMN</a:t>
              </a:r>
            </a:p>
            <a:p>
              <a:pPr algn="r" eaLnBrk="1" hangingPunct="1"/>
              <a:endParaRPr lang="en-US" altLang="en-US" sz="1600" dirty="0">
                <a:latin typeface="Constantia" pitchFamily="18" charset="0"/>
                <a:cs typeface="Arial" charset="0"/>
              </a:endParaRPr>
            </a:p>
          </p:txBody>
        </p:sp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/>
            <a:srcRect l="32500" t="37333" r="38333" b="24000"/>
            <a:stretch>
              <a:fillRect/>
            </a:stretch>
          </p:blipFill>
          <p:spPr bwMode="auto">
            <a:xfrm>
              <a:off x="5101412" y="1598729"/>
              <a:ext cx="3287412" cy="272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Rectangle 1"/>
            <p:cNvSpPr/>
            <p:nvPr/>
          </p:nvSpPr>
          <p:spPr>
            <a:xfrm>
              <a:off x="4966971" y="4874267"/>
              <a:ext cx="42787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altLang="en-US" sz="2800" dirty="0">
                  <a:solidFill>
                    <a:srgbClr val="FF0000"/>
                  </a:solidFill>
                  <a:latin typeface="Book Antiqua" panose="02040602050305030304" pitchFamily="18" charset="0"/>
                  <a:cs typeface="Arial" charset="0"/>
                </a:rPr>
                <a:t>FAILURE LOAD: 4500 kg</a:t>
              </a:r>
              <a:endParaRPr lang="en-GB" altLang="en-US" sz="2800" dirty="0">
                <a:solidFill>
                  <a:srgbClr val="FF0000"/>
                </a:solidFill>
                <a:latin typeface="Book Antiqua" panose="02040602050305030304" pitchFamily="18" charset="0"/>
                <a:cs typeface="Arial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211541" y="5855637"/>
            <a:ext cx="1173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Korde Chaaruchandra, Ashok Gupta and P.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Sudhakar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“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Haritha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-IITD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Bamcrete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Technology: A new perspective for Ferro-Bamboo-Concrete Composite Structures”, Indian Journal of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Ferrocement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, pg. 257, 2011. </a:t>
            </a:r>
            <a:r>
              <a:rPr lang="en-US" i="1" dirty="0"/>
              <a:t>www.ferrocementindia.com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E18C8-52D8-1447-9D2C-3AA8C8FD0927}" type="slidenum">
              <a:rPr kumimoji="1" lang="zh-CN" altLang="en-US" smtClean="0"/>
              <a:pPr/>
              <a:t>14</a:t>
            </a:fld>
            <a:endParaRPr kumimoji="1" lang="zh-CN" altLang="en-US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 flipV="1">
            <a:off x="952500" y="1067400"/>
            <a:ext cx="10401300" cy="1143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F85BF7-76EF-47DD-83E4-F872C52A7F01}"/>
              </a:ext>
            </a:extLst>
          </p:cNvPr>
          <p:cNvGrpSpPr/>
          <p:nvPr/>
        </p:nvGrpSpPr>
        <p:grpSpPr>
          <a:xfrm>
            <a:off x="9591070" y="1270615"/>
            <a:ext cx="2370511" cy="4576729"/>
            <a:chOff x="9591070" y="1270615"/>
            <a:chExt cx="2370511" cy="4576729"/>
          </a:xfrm>
        </p:grpSpPr>
        <p:pic>
          <p:nvPicPr>
            <p:cNvPr id="13" name="Picture 2" descr="Image result for INDIAN ELEPHAN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1" t="15035" r="10339" b="6013"/>
            <a:stretch/>
          </p:blipFill>
          <p:spPr bwMode="auto">
            <a:xfrm>
              <a:off x="9591070" y="3608138"/>
              <a:ext cx="1473958" cy="1105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Image result for INDIAN ELEPHAN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1" t="15035" r="10339" b="6013"/>
            <a:stretch/>
          </p:blipFill>
          <p:spPr bwMode="auto">
            <a:xfrm>
              <a:off x="9591070" y="2446826"/>
              <a:ext cx="1473958" cy="1105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mage result for INDIAN ELEPHAN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1" t="15035" r="10339" b="6013"/>
            <a:stretch/>
          </p:blipFill>
          <p:spPr bwMode="auto">
            <a:xfrm>
              <a:off x="9591070" y="1270615"/>
              <a:ext cx="1473958" cy="1105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Image result for INDIAN ELEPHAN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1" t="15035" r="10339" b="6013"/>
            <a:stretch/>
          </p:blipFill>
          <p:spPr bwMode="auto">
            <a:xfrm>
              <a:off x="9591070" y="4733583"/>
              <a:ext cx="1473958" cy="1105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Image result for INDIAN ELEPHANT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21" t="15035" r="39600" b="6013"/>
            <a:stretch/>
          </p:blipFill>
          <p:spPr bwMode="auto">
            <a:xfrm>
              <a:off x="11100772" y="4741875"/>
              <a:ext cx="860809" cy="1105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3A10CF1-9547-4040-B598-B5A384DD7D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DE6A46-6E09-4205-8E89-5EDF8E5F898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8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le 1"/>
          <p:cNvSpPr>
            <a:spLocks/>
          </p:cNvSpPr>
          <p:nvPr/>
        </p:nvSpPr>
        <p:spPr bwMode="auto">
          <a:xfrm>
            <a:off x="2136513" y="156431"/>
            <a:ext cx="820586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TECHNOLOGY DEMONSTRATION</a:t>
            </a:r>
          </a:p>
        </p:txBody>
      </p:sp>
      <p:pic>
        <p:nvPicPr>
          <p:cNvPr id="89092" name="Picture 4" descr="Bamboo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865" y="1403432"/>
            <a:ext cx="5876353" cy="39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 flipV="1">
            <a:off x="2019300" y="957900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7485" y="5516602"/>
            <a:ext cx="122394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Korde Chaaruchandra, Ashok Gupta and P.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Sudhakar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“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Haritha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-IITD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Bamcrete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Technology: A new perspective for Ferro-Bamboo-Concrete Composite Structures”, Indian Journal of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Ferrocement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pg. 257, 2011. </a:t>
            </a:r>
            <a:r>
              <a:rPr lang="en-US" sz="2000" i="1" dirty="0"/>
              <a:t>www.ferrocementindia.com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38173" y="687085"/>
            <a:ext cx="1752600" cy="369332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IIT DELHI, 2009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E18C8-52D8-1447-9D2C-3AA8C8FD0927}" type="slidenum">
              <a:rPr kumimoji="1" lang="zh-CN" altLang="en-US" smtClean="0"/>
              <a:pPr/>
              <a:t>15</a:t>
            </a:fld>
            <a:endParaRPr kumimoji="1"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9838123" y="109751"/>
            <a:ext cx="2275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YEARS OLD</a:t>
            </a:r>
          </a:p>
        </p:txBody>
      </p:sp>
      <p:pic>
        <p:nvPicPr>
          <p:cNvPr id="11" name="Picture 4" descr="Bamboo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9447" y="1403432"/>
            <a:ext cx="5876353" cy="390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2621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3D-537E-432C-B756-CCBC68E1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08" y="172411"/>
            <a:ext cx="10515600" cy="755337"/>
          </a:xfrm>
        </p:spPr>
        <p:txBody>
          <a:bodyPr>
            <a:normAutofit/>
          </a:bodyPr>
          <a:lstStyle/>
          <a:p>
            <a:pPr algn="ctr"/>
            <a:r>
              <a:rPr lang="en-IN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 TESTING &amp; EQUIP. DEVELOPMENT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85886" y="1198975"/>
            <a:ext cx="5498301" cy="3143017"/>
            <a:chOff x="1770844" y="1373855"/>
            <a:chExt cx="8081494" cy="4735610"/>
          </a:xfrm>
        </p:grpSpPr>
        <p:pic>
          <p:nvPicPr>
            <p:cNvPr id="6" name="Picture 5"/>
            <p:cNvPicPr/>
            <p:nvPr/>
          </p:nvPicPr>
          <p:blipFill>
            <a:blip r:embed="rId3"/>
            <a:srcRect l="1396" t="2575" r="1450" b="2515"/>
            <a:stretch>
              <a:fillRect/>
            </a:stretch>
          </p:blipFill>
          <p:spPr bwMode="auto">
            <a:xfrm>
              <a:off x="1770844" y="1373855"/>
              <a:ext cx="8081494" cy="4653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7189162" y="5682480"/>
              <a:ext cx="1313646" cy="42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(mm)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12298" y="1192539"/>
            <a:ext cx="1906073" cy="2191859"/>
            <a:chOff x="10117429" y="236336"/>
            <a:chExt cx="1906073" cy="2191859"/>
          </a:xfrm>
        </p:grpSpPr>
        <p:sp>
          <p:nvSpPr>
            <p:cNvPr id="5" name="TextBox 4"/>
            <p:cNvSpPr txBox="1"/>
            <p:nvPr/>
          </p:nvSpPr>
          <p:spPr>
            <a:xfrm>
              <a:off x="10117429" y="236336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4000 Kg Load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0194702" y="745080"/>
              <a:ext cx="1828800" cy="1683115"/>
              <a:chOff x="9813701" y="3558917"/>
              <a:chExt cx="1828800" cy="1683115"/>
            </a:xfrm>
          </p:grpSpPr>
          <p:pic>
            <p:nvPicPr>
              <p:cNvPr id="1026" name="Picture 2" descr="7 Best Bamboo Tests images | Bamboo, Soil testing, Stress fracture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20" t="9594" r="54583" b="22451"/>
              <a:stretch/>
            </p:blipFill>
            <p:spPr bwMode="auto">
              <a:xfrm>
                <a:off x="10225825" y="3558917"/>
                <a:ext cx="953037" cy="1249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9813701" y="4872700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L/d Ratio = 2</a:t>
                </a:r>
              </a:p>
            </p:txBody>
          </p:sp>
        </p:grpSp>
      </p:grpSp>
      <p:pic>
        <p:nvPicPr>
          <p:cNvPr id="10" name="Google Shape;176;p24" descr="E:\Nikon D300S\2010-04-27\Testing Machines\Selected\UTM by Syringe Injection -Displacement Magnification by Twin Vertical Column Oil outflow Measuring System - Load on the Sample - 3982 Kg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61376" y="4415906"/>
            <a:ext cx="3820732" cy="2427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9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80362" y="1092407"/>
            <a:ext cx="1823434" cy="30522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9497994" y="1977993"/>
            <a:ext cx="2508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MTS TESTING MACHINE</a:t>
            </a:r>
          </a:p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COST: ~ 100 LACS</a:t>
            </a:r>
          </a:p>
        </p:txBody>
      </p:sp>
      <p:pic>
        <p:nvPicPr>
          <p:cNvPr id="13" name="Google Shape;199;p25" descr="C:\Users\Studio CRDT\Desktop\Selected\IMG_0826.JPG"/>
          <p:cNvPicPr preferRelativeResize="0"/>
          <p:nvPr/>
        </p:nvPicPr>
        <p:blipFill rotWithShape="1">
          <a:blip r:embed="rId7">
            <a:alphaModFix/>
          </a:blip>
          <a:srcRect l="31868"/>
          <a:stretch/>
        </p:blipFill>
        <p:spPr>
          <a:xfrm>
            <a:off x="5847008" y="4345566"/>
            <a:ext cx="2953381" cy="2427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8999650" y="4543736"/>
            <a:ext cx="31869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 COST TEST EQUIPMENT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COMPRESSION TESTING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CYCLIC/FATIGUE TESTING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TENSION TESTS</a:t>
            </a:r>
          </a:p>
          <a:p>
            <a:pPr marL="285750" indent="-285750">
              <a:buFontTx/>
              <a:buChar char="-"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BENDING TEST</a:t>
            </a: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COST: 7-10 LACS….!!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205D90-EC3F-4C51-BA34-465E27B2AF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8D1E00-44F7-4EC4-A969-1BACD7BF3E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9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 flipV="1">
            <a:off x="2114550" y="971052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/>
          <p:cNvSpPr>
            <a:spLocks/>
          </p:cNvSpPr>
          <p:nvPr/>
        </p:nvSpPr>
        <p:spPr bwMode="auto">
          <a:xfrm>
            <a:off x="1005786" y="156609"/>
            <a:ext cx="975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LOW COST EQUIPMENT DEVELOPED IN HOUSE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E18C8-52D8-1447-9D2C-3AA8C8FD0927}" type="slidenum">
              <a:rPr kumimoji="1" lang="zh-CN" altLang="en-US" smtClean="0"/>
              <a:pPr/>
              <a:t>17</a:t>
            </a:fld>
            <a:endParaRPr kumimoji="1" lang="zh-CN" alt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4420879" y="3764788"/>
            <a:ext cx="3524133" cy="256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FB7160-641D-46FD-B2F9-BABE5631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549" t="61649" r="26573" b="10854"/>
          <a:stretch/>
        </p:blipFill>
        <p:spPr>
          <a:xfrm>
            <a:off x="223720" y="1102029"/>
            <a:ext cx="3482893" cy="2096175"/>
          </a:xfrm>
          <a:prstGeom prst="rect">
            <a:avLst/>
          </a:prstGeom>
        </p:spPr>
      </p:pic>
      <p:pic>
        <p:nvPicPr>
          <p:cNvPr id="12" name="Google Shape;176;p24" descr="E:\Nikon D300S\2010-04-27\Testing Machines\Selected\UTM by Syringe Injection -Displacement Magnification by Twin Vertical Column Oil outflow Measuring System - Load on the Sample - 3982 Kg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644" y="1152562"/>
            <a:ext cx="2856104" cy="209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99;p25" descr="C:\Users\Studio CRDT\Desktop\Selected\IMG_0826.JPG"/>
          <p:cNvPicPr preferRelativeResize="0"/>
          <p:nvPr/>
        </p:nvPicPr>
        <p:blipFill rotWithShape="1">
          <a:blip r:embed="rId5">
            <a:alphaModFix/>
          </a:blip>
          <a:srcRect r="49066"/>
          <a:stretch/>
        </p:blipFill>
        <p:spPr>
          <a:xfrm>
            <a:off x="9744883" y="1152561"/>
            <a:ext cx="2397137" cy="207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99;p25" descr="C:\Users\Studio CRDT\Desktop\Selected\IMG_0826.JPG"/>
          <p:cNvPicPr preferRelativeResize="0"/>
          <p:nvPr/>
        </p:nvPicPr>
        <p:blipFill rotWithShape="1">
          <a:blip r:embed="rId5">
            <a:alphaModFix/>
          </a:blip>
          <a:srcRect l="32215"/>
          <a:stretch/>
        </p:blipFill>
        <p:spPr>
          <a:xfrm>
            <a:off x="6888779" y="1152561"/>
            <a:ext cx="2727228" cy="2077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64425" y="3906440"/>
            <a:ext cx="3524132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8" y="3248738"/>
            <a:ext cx="2730943" cy="18206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4356" y="4154359"/>
            <a:ext cx="3562769" cy="1828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83257" y="3986316"/>
            <a:ext cx="3557705" cy="21598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0" y="5119901"/>
            <a:ext cx="2743200" cy="173809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921240" y="2828872"/>
            <a:ext cx="175152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 TEST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47555" y="2860770"/>
            <a:ext cx="175152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COMP. TEST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59552" y="2864867"/>
            <a:ext cx="175152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FATIGUE TEST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629900" y="2842046"/>
            <a:ext cx="151212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FATIGUE TEST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220950" y="6356350"/>
            <a:ext cx="175152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CREEP TEST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849136" y="6413945"/>
            <a:ext cx="175152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TENSION TEST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23319" y="6424503"/>
            <a:ext cx="175152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COLUMN TEST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18314" y="6413945"/>
            <a:ext cx="175152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 FRAME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23181" y="6506525"/>
            <a:ext cx="175152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CYCLIC TEST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74127" y="4781347"/>
            <a:ext cx="1751527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BENDING TEST</a:t>
            </a:r>
          </a:p>
        </p:txBody>
      </p:sp>
    </p:spTree>
    <p:extLst>
      <p:ext uri="{BB962C8B-B14F-4D97-AF65-F5344CB8AC3E}">
        <p14:creationId xmlns:p14="http://schemas.microsoft.com/office/powerpoint/2010/main" val="498494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747962" y="3048000"/>
            <a:ext cx="66960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800" dirty="0">
                <a:solidFill>
                  <a:srgbClr val="C00000"/>
                </a:solidFill>
                <a:latin typeface="Book Antiqua" pitchFamily="18" charset="0"/>
              </a:rPr>
              <a:t>MULTI-LEVEL BAMBOO STRUCTURE</a:t>
            </a:r>
          </a:p>
        </p:txBody>
      </p:sp>
    </p:spTree>
    <p:extLst>
      <p:ext uri="{BB962C8B-B14F-4D97-AF65-F5344CB8AC3E}">
        <p14:creationId xmlns:p14="http://schemas.microsoft.com/office/powerpoint/2010/main" val="2278100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752725" y="201404"/>
            <a:ext cx="66960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800" dirty="0">
                <a:solidFill>
                  <a:srgbClr val="C00000"/>
                </a:solidFill>
                <a:latin typeface="Book Antiqua" pitchFamily="18" charset="0"/>
              </a:rPr>
              <a:t>MULTI-LEVEL BAMBOO STRUCTURE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81800" y="1420603"/>
            <a:ext cx="3581400" cy="2465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1882" y="4038601"/>
            <a:ext cx="3451318" cy="254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4"/>
          <a:srcRect l="13095" t="13333"/>
          <a:stretch>
            <a:fillRect/>
          </a:stretch>
        </p:blipFill>
        <p:spPr bwMode="auto">
          <a:xfrm>
            <a:off x="1600200" y="1371600"/>
            <a:ext cx="4724400" cy="2944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val 9"/>
          <p:cNvSpPr/>
          <p:nvPr/>
        </p:nvSpPr>
        <p:spPr>
          <a:xfrm>
            <a:off x="2895600" y="3048000"/>
            <a:ext cx="457200" cy="3048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37317" y="4549676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US" dirty="0"/>
              <a:t>OPEN TERRAIN ON 3 SIDES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US" dirty="0"/>
              <a:t>WIND SPEEDS 150 TO 170 KM/HR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en-US" dirty="0"/>
              <a:t> NARROW SPACE &amp; 12 PERSONS TO ACCOMMODATE 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0830678F-9F25-43AF-AEAF-6AEA1D2D308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71E54B-9C0B-491B-B5B3-1060EAA523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8CF8C8-A97E-4C8B-81AC-1FE663BB5E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6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834" y="4180209"/>
            <a:ext cx="11753850" cy="229624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Book Antiqua" panose="02040602050305030304" pitchFamily="18" charset="0"/>
              </a:rPr>
              <a:t>Sustainable Infrastructure: </a:t>
            </a:r>
            <a:br>
              <a:rPr lang="en-US" sz="4000" b="1" dirty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en-US" sz="3200" b="1" dirty="0">
                <a:solidFill>
                  <a:srgbClr val="0070C0"/>
                </a:solidFill>
                <a:latin typeface="Book Antiqua" panose="02040602050305030304" pitchFamily="18" charset="0"/>
              </a:rPr>
              <a:t>Materials, Structures, Technology Development, Demonstration and Dissemination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E18C8-52D8-1447-9D2C-3AA8C8FD0927}" type="slidenum">
              <a:rPr kumimoji="1" lang="zh-CN" altLang="en-US" smtClean="0"/>
              <a:pPr/>
              <a:t>2</a:t>
            </a:fld>
            <a:endParaRPr kumimoji="1" lang="zh-CN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25622" y="502892"/>
            <a:ext cx="8954921" cy="6277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rgbClr val="C00000"/>
                </a:solidFill>
                <a:latin typeface="Book Antiqua" panose="02040602050305030304" pitchFamily="18" charset="0"/>
              </a:rPr>
              <a:t>BAMBOO CONSTRUCTION FOR</a:t>
            </a:r>
            <a:endParaRPr lang="en-US" sz="2000" b="1" dirty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5536867" y="2088002"/>
            <a:ext cx="732430" cy="13374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9251F9-9AD5-48A5-9D38-5E0CD436D2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008E4D-38CB-497F-AEDD-0D0B54B050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0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29198" t="21432" r="14970" b="26987"/>
          <a:stretch>
            <a:fillRect/>
          </a:stretch>
        </p:blipFill>
        <p:spPr bwMode="auto">
          <a:xfrm>
            <a:off x="4941565" y="3048000"/>
            <a:ext cx="5476452" cy="340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2823" y="1295400"/>
            <a:ext cx="426939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le 1"/>
          <p:cNvSpPr>
            <a:spLocks/>
          </p:cNvSpPr>
          <p:nvPr/>
        </p:nvSpPr>
        <p:spPr bwMode="auto">
          <a:xfrm>
            <a:off x="2686861" y="114300"/>
            <a:ext cx="681827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ARCHITECTURAL &amp; STRUCTURAL MODELS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 flipV="1">
            <a:off x="2057400" y="990600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7E11DA-3DCF-4406-95D0-579D587D1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BAEFC1-539A-4248-B700-3663B2E8EA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15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/>
          </p:cNvSpPr>
          <p:nvPr/>
        </p:nvSpPr>
        <p:spPr bwMode="auto">
          <a:xfrm>
            <a:off x="1524000" y="152400"/>
            <a:ext cx="87249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FEM MODELING</a:t>
            </a:r>
          </a:p>
        </p:txBody>
      </p:sp>
      <p:pic>
        <p:nvPicPr>
          <p:cNvPr id="102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9" t="33000" r="38750" b="7001"/>
          <a:stretch>
            <a:fillRect/>
          </a:stretch>
        </p:blipFill>
        <p:spPr bwMode="auto">
          <a:xfrm>
            <a:off x="1828800" y="1180531"/>
            <a:ext cx="504030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4" t="29567" r="25000" b="5000"/>
          <a:stretch>
            <a:fillRect/>
          </a:stretch>
        </p:blipFill>
        <p:spPr bwMode="auto">
          <a:xfrm>
            <a:off x="6057842" y="3733801"/>
            <a:ext cx="4391527" cy="288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D8A8C339-3DF7-4DDC-841E-695F9DE701C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3FD2D6-7A6E-47EC-9496-8BC058EA7D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0E597C-7D24-4130-AF84-D2D06A4CC2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988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/>
          </p:cNvSpPr>
          <p:nvPr/>
        </p:nvSpPr>
        <p:spPr bwMode="auto">
          <a:xfrm>
            <a:off x="2505076" y="185840"/>
            <a:ext cx="7477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2800" dirty="0">
                <a:solidFill>
                  <a:srgbClr val="C00000"/>
                </a:solidFill>
                <a:latin typeface="Book Antiqua" pitchFamily="18" charset="0"/>
              </a:rPr>
              <a:t>STRUCTURAL ANALYSIS: </a:t>
            </a:r>
            <a:r>
              <a:rPr lang="en-IE" sz="2800" dirty="0">
                <a:solidFill>
                  <a:srgbClr val="C00000"/>
                </a:solidFill>
                <a:latin typeface="Book Antiqua" pitchFamily="18" charset="0"/>
              </a:rPr>
              <a:t>1.5 (D.L + L.L)</a:t>
            </a:r>
            <a:endParaRPr lang="en-US" altLang="en-US" sz="28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91001" y="6302828"/>
            <a:ext cx="26138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Max Deflection = 2.4 mm 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rcRect l="27500" t="34000" r="39675" b="8000"/>
          <a:stretch>
            <a:fillRect/>
          </a:stretch>
        </p:blipFill>
        <p:spPr bwMode="auto">
          <a:xfrm>
            <a:off x="1752600" y="1371600"/>
            <a:ext cx="4267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/>
          <p:nvPr/>
        </p:nvPicPr>
        <p:blipFill>
          <a:blip r:embed="rId3" cstate="print"/>
          <a:srcRect l="28750" t="34000" r="39665" b="9000"/>
          <a:stretch>
            <a:fillRect/>
          </a:stretch>
        </p:blipFill>
        <p:spPr bwMode="auto">
          <a:xfrm>
            <a:off x="5867400" y="2873828"/>
            <a:ext cx="4343400" cy="3107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3">
            <a:extLst>
              <a:ext uri="{FF2B5EF4-FFF2-40B4-BE49-F238E27FC236}">
                <a16:creationId xmlns:a16="http://schemas.microsoft.com/office/drawing/2014/main" id="{045EE335-3FC6-4504-AE11-2080B505671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55140F-8F0D-4CED-9BC2-6C09745BBE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DBD52-79B5-4E14-98FE-E459CA95B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16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1" y="1447801"/>
            <a:ext cx="3857625" cy="287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1" y="3048000"/>
            <a:ext cx="470739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012743" y="293427"/>
            <a:ext cx="65884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800" dirty="0">
                <a:solidFill>
                  <a:srgbClr val="C00000"/>
                </a:solidFill>
                <a:latin typeface="Book Antiqua" pitchFamily="18" charset="0"/>
              </a:rPr>
              <a:t>MULTI-LEVEL BAMBOO STRUCTURE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857557B2-8B2A-4FD1-9C82-42B4A504C43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22C10C-4557-4462-9F88-70E263B8C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7807C8-2AB5-4CB7-B6E2-A806EE177A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26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2546" y="1447800"/>
            <a:ext cx="3991054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1" y="3505200"/>
            <a:ext cx="4162425" cy="3099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3012743" y="154675"/>
            <a:ext cx="651225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800" dirty="0">
                <a:solidFill>
                  <a:srgbClr val="C00000"/>
                </a:solidFill>
                <a:latin typeface="Book Antiqua" pitchFamily="18" charset="0"/>
              </a:rPr>
              <a:t>MULTI-LEVEL BAMBOO STRUCTURE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085FFD4C-B7D6-4AB6-A338-3900FBDAB91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9F65B-D2D5-466B-88A2-0B5518C67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4C4F40-6435-4138-BEC5-F7ECC3897E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608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1" y="1219200"/>
            <a:ext cx="409338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5990" y="3262298"/>
            <a:ext cx="4419599" cy="329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943225" y="228600"/>
            <a:ext cx="66579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800" dirty="0">
                <a:solidFill>
                  <a:srgbClr val="C00000"/>
                </a:solidFill>
                <a:latin typeface="Book Antiqua" pitchFamily="18" charset="0"/>
              </a:rPr>
              <a:t>MULTI-LEVEL BAMBOO STRUCTURE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96E2DB8E-984F-4627-8913-E0FC083E339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0CAA6-7C0D-4F00-960C-DCEB0D67D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CD08D5-B1F2-4250-A973-06C4CDD07A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98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F:\Mexico Conf\Photos\IMG-20170125-WA00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447800"/>
            <a:ext cx="6858000" cy="51435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743200" y="150308"/>
            <a:ext cx="6858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800" dirty="0">
                <a:solidFill>
                  <a:srgbClr val="C00000"/>
                </a:solidFill>
                <a:latin typeface="Book Antiqua" pitchFamily="18" charset="0"/>
              </a:rPr>
              <a:t>MULTI-LEVEL BAMBOO STRUCTURE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79D25739-D41D-471E-831D-CCBF18D31F2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4CE63B-135E-4234-952F-3E0A2AF4E3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A7A498-A6D4-4147-9946-D2859BEC8E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38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/>
          </p:cNvSpPr>
          <p:nvPr/>
        </p:nvSpPr>
        <p:spPr bwMode="auto">
          <a:xfrm>
            <a:off x="1790700" y="160811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400" dirty="0">
                <a:solidFill>
                  <a:srgbClr val="C00000"/>
                </a:solidFill>
                <a:latin typeface="Book Antiqua" pitchFamily="18" charset="0"/>
              </a:rPr>
              <a:t>MULTI-LEVEL BAMBOO STRUCTURE, INDIA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 flipV="1">
            <a:off x="2057400" y="914400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F:\Mexico Conf\Photos\IMG-20170318-WA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5248" y="1143001"/>
            <a:ext cx="7589104" cy="536142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AE1A15-B016-45AF-A1DE-09FC61BE70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9DDFA-E1AE-4ACF-A5D0-06AB4529DA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43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/>
          </p:cNvSpPr>
          <p:nvPr/>
        </p:nvSpPr>
        <p:spPr bwMode="auto">
          <a:xfrm>
            <a:off x="2943225" y="152400"/>
            <a:ext cx="65817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2800" dirty="0">
                <a:solidFill>
                  <a:srgbClr val="C00000"/>
                </a:solidFill>
                <a:latin typeface="Book Antiqua" pitchFamily="18" charset="0"/>
              </a:rPr>
              <a:t>MULTI-LEVEL BAMBOO STRUCTURE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1524000"/>
            <a:ext cx="7010400" cy="45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0B24E2B5-0BA8-4C6D-91CD-D52E3FBD2F9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5351D-3154-4B2A-8F02-55A8B1DAF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E12E12-D063-485E-B4A1-6BAA88AC78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50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Mexico Conf\Photos\IMG-20170331-WA0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4644" y="1386840"/>
            <a:ext cx="3771900" cy="5090160"/>
          </a:xfrm>
          <a:prstGeom prst="rect">
            <a:avLst/>
          </a:prstGeom>
          <a:noFill/>
        </p:spPr>
      </p:pic>
      <p:pic>
        <p:nvPicPr>
          <p:cNvPr id="9219" name="Picture 3" descr="F:\Mexico Conf\Photos\IMG-20170412-WA0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81344" y="1371600"/>
            <a:ext cx="3829050" cy="51054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943225" y="213360"/>
            <a:ext cx="65055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800" dirty="0">
                <a:solidFill>
                  <a:srgbClr val="C00000"/>
                </a:solidFill>
                <a:latin typeface="Book Antiqua" pitchFamily="18" charset="0"/>
              </a:rPr>
              <a:t>MULTI-LEVEL BAMBOO STRUCTURE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FEEBB2EB-72FD-4991-B76F-5B587F77483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8484F0-D200-4D96-BE77-273BE6199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CC60A6-F84A-46F8-89C2-7A9969362E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20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500" t="13128" r="20352" b="15094"/>
          <a:stretch/>
        </p:blipFill>
        <p:spPr>
          <a:xfrm>
            <a:off x="1329791" y="122830"/>
            <a:ext cx="9362941" cy="6611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13242C-2121-4BDF-9780-10D128518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023F95-A315-4E35-A866-876300728A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46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Mexico Conf\Photos\IMG-20170428-WA00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22400"/>
            <a:ext cx="3962400" cy="5283200"/>
          </a:xfrm>
          <a:prstGeom prst="rect">
            <a:avLst/>
          </a:prstGeom>
          <a:noFill/>
        </p:spPr>
      </p:pic>
      <p:pic>
        <p:nvPicPr>
          <p:cNvPr id="10243" name="Picture 3" descr="F:\Mexico Conf\Photos\IMG-20170428-WA006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1422400"/>
            <a:ext cx="3962400" cy="5283200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/>
          </p:cNvSpPr>
          <p:nvPr/>
        </p:nvSpPr>
        <p:spPr bwMode="auto">
          <a:xfrm>
            <a:off x="2357438" y="152400"/>
            <a:ext cx="74771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2800" dirty="0">
                <a:solidFill>
                  <a:srgbClr val="C00000"/>
                </a:solidFill>
                <a:latin typeface="Book Antiqua" pitchFamily="18" charset="0"/>
              </a:rPr>
              <a:t>MULTI-LEVEL BAMBOO STRUCTURE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082EEC9-AA3D-42E2-BFCC-6558A839FDE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1F4269-E96B-41E2-B37D-80AAF6925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1AC450-EA8C-4407-B803-326628BC8C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15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/>
          </p:cNvSpPr>
          <p:nvPr/>
        </p:nvSpPr>
        <p:spPr bwMode="auto">
          <a:xfrm>
            <a:off x="1550158" y="762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Multi-level Bamboo Police Barrack </a:t>
            </a:r>
          </a:p>
          <a:p>
            <a:pPr algn="ctr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(Madhyanchal </a:t>
            </a:r>
            <a:r>
              <a:rPr lang="en-US" altLang="en-US" sz="3200" dirty="0" err="1">
                <a:solidFill>
                  <a:srgbClr val="C00000"/>
                </a:solidFill>
                <a:latin typeface="Book Antiqua" pitchFamily="18" charset="0"/>
              </a:rPr>
              <a:t>Bhawan</a:t>
            </a:r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, New Delhi)</a:t>
            </a:r>
            <a:endParaRPr lang="en-US" altLang="en-US" sz="36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209801" y="1219201"/>
            <a:ext cx="7762875" cy="12192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9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664" y="1444625"/>
            <a:ext cx="5418161" cy="4020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1242" y="1417329"/>
            <a:ext cx="6116688" cy="40478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5663" y="5733227"/>
            <a:ext cx="11829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CC"/>
                </a:solidFill>
              </a:rPr>
              <a:t>ACKNOWLEDGEMENTS: </a:t>
            </a:r>
          </a:p>
          <a:p>
            <a:pPr marL="285750" indent="-285750">
              <a:buFontTx/>
              <a:buChar char="-"/>
            </a:pPr>
            <a:r>
              <a:rPr lang="en-US" b="1" i="1" dirty="0">
                <a:solidFill>
                  <a:srgbClr val="3333CC"/>
                </a:solidFill>
              </a:rPr>
              <a:t>Funding agency: </a:t>
            </a:r>
            <a:r>
              <a:rPr lang="en-US" dirty="0">
                <a:solidFill>
                  <a:srgbClr val="3333CC"/>
                </a:solidFill>
              </a:rPr>
              <a:t>M.P. State Bamboo Mission, Gov. of Madhya Pradesh (Dr. </a:t>
            </a:r>
            <a:r>
              <a:rPr lang="en-US" dirty="0" err="1">
                <a:solidFill>
                  <a:srgbClr val="3333CC"/>
                </a:solidFill>
              </a:rPr>
              <a:t>Ajoy</a:t>
            </a:r>
            <a:r>
              <a:rPr lang="en-US" dirty="0">
                <a:solidFill>
                  <a:srgbClr val="3333CC"/>
                </a:solidFill>
              </a:rPr>
              <a:t> Bhattacharya &amp; Shri B.B. Singh)</a:t>
            </a:r>
          </a:p>
          <a:p>
            <a:pPr marL="285750" indent="-285750">
              <a:buFontTx/>
              <a:buChar char="-"/>
            </a:pPr>
            <a:r>
              <a:rPr lang="en-US" b="1" i="1" dirty="0">
                <a:solidFill>
                  <a:srgbClr val="3333CC"/>
                </a:solidFill>
              </a:rPr>
              <a:t>Designed &amp; Built by:</a:t>
            </a:r>
            <a:r>
              <a:rPr lang="en-US" dirty="0">
                <a:solidFill>
                  <a:srgbClr val="3333CC"/>
                </a:solidFill>
              </a:rPr>
              <a:t> Green Bam Infra Tech </a:t>
            </a:r>
            <a:r>
              <a:rPr lang="en-US" dirty="0" err="1">
                <a:solidFill>
                  <a:srgbClr val="3333CC"/>
                </a:solidFill>
              </a:rPr>
              <a:t>Pvt</a:t>
            </a:r>
            <a:r>
              <a:rPr lang="en-US" dirty="0">
                <a:solidFill>
                  <a:srgbClr val="3333CC"/>
                </a:solidFill>
              </a:rPr>
              <a:t> Ltd., New Delhi, </a:t>
            </a:r>
            <a:r>
              <a:rPr lang="en-US" dirty="0">
                <a:solidFill>
                  <a:srgbClr val="3333CC"/>
                </a:solidFill>
                <a:hlinkClick r:id="rId4"/>
              </a:rPr>
              <a:t>www.greenbam.in</a:t>
            </a:r>
            <a:r>
              <a:rPr lang="en-US" dirty="0">
                <a:solidFill>
                  <a:srgbClr val="3333CC"/>
                </a:solidFill>
              </a:rPr>
              <a:t> (Start-Up under Start-up India Program)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177173-DDCB-4EE7-8DE3-D90958F58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6ACD54-C59E-4437-849B-40990B3209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296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/>
          </p:cNvSpPr>
          <p:nvPr/>
        </p:nvSpPr>
        <p:spPr bwMode="auto">
          <a:xfrm>
            <a:off x="1550158" y="762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Bamboo Senior Citizen Shelter </a:t>
            </a:r>
          </a:p>
          <a:p>
            <a:pPr algn="ctr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(Madhyanchal </a:t>
            </a:r>
            <a:r>
              <a:rPr lang="en-US" altLang="en-US" sz="3200" dirty="0" err="1">
                <a:solidFill>
                  <a:srgbClr val="C00000"/>
                </a:solidFill>
                <a:latin typeface="Book Antiqua" pitchFamily="18" charset="0"/>
              </a:rPr>
              <a:t>Bhawan</a:t>
            </a:r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, New Delhi)</a:t>
            </a:r>
            <a:endParaRPr lang="en-US" altLang="en-US" sz="36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209801" y="1219201"/>
            <a:ext cx="7762875" cy="12192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9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663" y="5733227"/>
            <a:ext cx="11829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CC"/>
                </a:solidFill>
              </a:rPr>
              <a:t>ACKNOWLEDGEMENTS: </a:t>
            </a:r>
          </a:p>
          <a:p>
            <a:pPr marL="285750" indent="-285750">
              <a:buFontTx/>
              <a:buChar char="-"/>
            </a:pPr>
            <a:r>
              <a:rPr lang="en-US" b="1" i="1" dirty="0">
                <a:solidFill>
                  <a:srgbClr val="3333CC"/>
                </a:solidFill>
              </a:rPr>
              <a:t>Funding agency: </a:t>
            </a:r>
            <a:r>
              <a:rPr lang="en-US" dirty="0">
                <a:solidFill>
                  <a:srgbClr val="3333CC"/>
                </a:solidFill>
              </a:rPr>
              <a:t>Delhi Development Authority, New Delhi</a:t>
            </a:r>
          </a:p>
          <a:p>
            <a:pPr marL="285750" indent="-285750">
              <a:buFontTx/>
              <a:buChar char="-"/>
            </a:pPr>
            <a:r>
              <a:rPr lang="en-US" b="1" i="1" dirty="0">
                <a:solidFill>
                  <a:srgbClr val="3333CC"/>
                </a:solidFill>
              </a:rPr>
              <a:t>Designed &amp; Built by:</a:t>
            </a:r>
            <a:r>
              <a:rPr lang="en-US" dirty="0">
                <a:solidFill>
                  <a:srgbClr val="3333CC"/>
                </a:solidFill>
              </a:rPr>
              <a:t> Green Bam Infra Tech </a:t>
            </a:r>
            <a:r>
              <a:rPr lang="en-US" dirty="0" err="1">
                <a:solidFill>
                  <a:srgbClr val="3333CC"/>
                </a:solidFill>
              </a:rPr>
              <a:t>Pvt</a:t>
            </a:r>
            <a:r>
              <a:rPr lang="en-US" dirty="0">
                <a:solidFill>
                  <a:srgbClr val="3333CC"/>
                </a:solidFill>
              </a:rPr>
              <a:t> Ltd., New Delhi, </a:t>
            </a:r>
            <a:r>
              <a:rPr lang="en-US" dirty="0">
                <a:solidFill>
                  <a:srgbClr val="3333CC"/>
                </a:solidFill>
                <a:hlinkClick r:id="rId2"/>
              </a:rPr>
              <a:t>www.greenbam.in</a:t>
            </a:r>
            <a:r>
              <a:rPr lang="en-US" dirty="0">
                <a:solidFill>
                  <a:srgbClr val="3333CC"/>
                </a:solidFill>
              </a:rPr>
              <a:t> (Start-Up under Start-up India Program)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7" y="1687830"/>
            <a:ext cx="5291016" cy="3623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5"/>
          <a:stretch/>
        </p:blipFill>
        <p:spPr>
          <a:xfrm>
            <a:off x="6007858" y="1687830"/>
            <a:ext cx="5812491" cy="3604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7AA9E-84CB-4219-A483-F9DBB2B935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8DAD2-AB7B-4956-A839-0E85C20BA2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87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/>
          </p:cNvSpPr>
          <p:nvPr/>
        </p:nvSpPr>
        <p:spPr bwMode="auto">
          <a:xfrm>
            <a:off x="1550158" y="762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Bamboo Gaushala (Cow Shed) </a:t>
            </a:r>
          </a:p>
          <a:p>
            <a:pPr algn="ctr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(at Karma Lakelands, Gurgaon, Haryana)</a:t>
            </a:r>
            <a:endParaRPr lang="en-US" altLang="en-US" sz="36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2209801" y="1219201"/>
            <a:ext cx="7762875" cy="12192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9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663" y="5733227"/>
            <a:ext cx="11829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CC"/>
                </a:solidFill>
              </a:rPr>
              <a:t>ACKNOWLEDGEMENTS: </a:t>
            </a:r>
          </a:p>
          <a:p>
            <a:pPr marL="285750" indent="-285750">
              <a:buFontTx/>
              <a:buChar char="-"/>
            </a:pPr>
            <a:r>
              <a:rPr lang="en-US" b="1" i="1" dirty="0">
                <a:solidFill>
                  <a:srgbClr val="3333CC"/>
                </a:solidFill>
              </a:rPr>
              <a:t>Funding agency: </a:t>
            </a:r>
            <a:r>
              <a:rPr lang="en-US" dirty="0">
                <a:solidFill>
                  <a:srgbClr val="3333CC"/>
                </a:solidFill>
              </a:rPr>
              <a:t>Karma Lakelands, </a:t>
            </a:r>
            <a:r>
              <a:rPr lang="en-US" altLang="en-US" dirty="0">
                <a:solidFill>
                  <a:srgbClr val="3333CC"/>
                </a:solidFill>
              </a:rPr>
              <a:t>Gurgaon, Haryana</a:t>
            </a:r>
            <a:endParaRPr lang="en-US" dirty="0">
              <a:solidFill>
                <a:srgbClr val="3333CC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i="1" dirty="0">
                <a:solidFill>
                  <a:srgbClr val="3333CC"/>
                </a:solidFill>
              </a:rPr>
              <a:t>Designed &amp; Built by:</a:t>
            </a:r>
            <a:r>
              <a:rPr lang="en-US" dirty="0">
                <a:solidFill>
                  <a:srgbClr val="3333CC"/>
                </a:solidFill>
              </a:rPr>
              <a:t> Green Bam Infra Tech </a:t>
            </a:r>
            <a:r>
              <a:rPr lang="en-US" dirty="0" err="1">
                <a:solidFill>
                  <a:srgbClr val="3333CC"/>
                </a:solidFill>
              </a:rPr>
              <a:t>Pvt</a:t>
            </a:r>
            <a:r>
              <a:rPr lang="en-US" dirty="0">
                <a:solidFill>
                  <a:srgbClr val="3333CC"/>
                </a:solidFill>
              </a:rPr>
              <a:t> Ltd., New Delhi, </a:t>
            </a:r>
            <a:r>
              <a:rPr lang="en-US" dirty="0">
                <a:solidFill>
                  <a:srgbClr val="3333CC"/>
                </a:solidFill>
                <a:hlinkClick r:id="rId2"/>
              </a:rPr>
              <a:t>www.greenbam.in</a:t>
            </a:r>
            <a:r>
              <a:rPr lang="en-US" dirty="0">
                <a:solidFill>
                  <a:srgbClr val="3333CC"/>
                </a:solidFill>
              </a:rPr>
              <a:t> (Start-Up under Start-up India Program)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179" t="35216" r="64851" b="30140"/>
          <a:stretch/>
        </p:blipFill>
        <p:spPr>
          <a:xfrm>
            <a:off x="626660" y="1617490"/>
            <a:ext cx="5195511" cy="38966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63871" t="34805" r="9618" b="29555"/>
          <a:stretch/>
        </p:blipFill>
        <p:spPr>
          <a:xfrm>
            <a:off x="6091238" y="1644786"/>
            <a:ext cx="5156580" cy="3897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2730A-D4BC-44D4-84BE-95150B967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CE0F7F-1899-4523-95DD-957E04DF0D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67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/>
          </p:cNvSpPr>
          <p:nvPr/>
        </p:nvSpPr>
        <p:spPr bwMode="auto">
          <a:xfrm>
            <a:off x="1304494" y="762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Bamboo Yoga Hall </a:t>
            </a:r>
          </a:p>
          <a:p>
            <a:pPr algn="ctr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(Delhi Development Authority, New Delhi)</a:t>
            </a:r>
            <a:endParaRPr lang="en-US" altLang="en-US" sz="36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827664" y="1219201"/>
            <a:ext cx="7762875" cy="12192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9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663" y="5733227"/>
            <a:ext cx="11829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CC"/>
                </a:solidFill>
              </a:rPr>
              <a:t>ACKNOWLEDGEMENTS: </a:t>
            </a:r>
          </a:p>
          <a:p>
            <a:pPr marL="285750" indent="-285750">
              <a:buFontTx/>
              <a:buChar char="-"/>
            </a:pPr>
            <a:r>
              <a:rPr lang="en-US" b="1" i="1" dirty="0">
                <a:solidFill>
                  <a:srgbClr val="3333CC"/>
                </a:solidFill>
              </a:rPr>
              <a:t>Funding agency: </a:t>
            </a:r>
            <a:r>
              <a:rPr lang="en-US" dirty="0">
                <a:solidFill>
                  <a:srgbClr val="3333CC"/>
                </a:solidFill>
              </a:rPr>
              <a:t>Delhi Development Authority, New Delhi</a:t>
            </a:r>
          </a:p>
          <a:p>
            <a:pPr marL="285750" indent="-285750">
              <a:buFontTx/>
              <a:buChar char="-"/>
            </a:pPr>
            <a:r>
              <a:rPr lang="en-US" b="1" i="1" dirty="0">
                <a:solidFill>
                  <a:srgbClr val="3333CC"/>
                </a:solidFill>
              </a:rPr>
              <a:t>Designed &amp; Built by:</a:t>
            </a:r>
            <a:r>
              <a:rPr lang="en-US" dirty="0">
                <a:solidFill>
                  <a:srgbClr val="3333CC"/>
                </a:solidFill>
              </a:rPr>
              <a:t> Green Bam Infra Tech </a:t>
            </a:r>
            <a:r>
              <a:rPr lang="en-US" dirty="0" err="1">
                <a:solidFill>
                  <a:srgbClr val="3333CC"/>
                </a:solidFill>
              </a:rPr>
              <a:t>Pvt</a:t>
            </a:r>
            <a:r>
              <a:rPr lang="en-US" dirty="0">
                <a:solidFill>
                  <a:srgbClr val="3333CC"/>
                </a:solidFill>
              </a:rPr>
              <a:t> Ltd., New Delhi, </a:t>
            </a:r>
            <a:r>
              <a:rPr lang="en-US" dirty="0">
                <a:solidFill>
                  <a:srgbClr val="3333CC"/>
                </a:solidFill>
                <a:hlinkClick r:id="rId2"/>
              </a:rPr>
              <a:t>www.greenbam.in</a:t>
            </a:r>
            <a:r>
              <a:rPr lang="en-US" dirty="0">
                <a:solidFill>
                  <a:srgbClr val="3333CC"/>
                </a:solidFill>
              </a:rPr>
              <a:t> (Start-Up under Start-up India Program)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9068" t="23270" r="64514" b="41588"/>
          <a:stretch/>
        </p:blipFill>
        <p:spPr>
          <a:xfrm>
            <a:off x="682827" y="1648899"/>
            <a:ext cx="5196279" cy="3886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9068" t="60006" r="64514" b="5361"/>
          <a:stretch/>
        </p:blipFill>
        <p:spPr>
          <a:xfrm>
            <a:off x="6091238" y="1648899"/>
            <a:ext cx="5272569" cy="388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24A12C-55A4-40C7-AB58-32E5CD13A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248284-5761-4EC4-A699-A34799417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2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827664" y="1219201"/>
            <a:ext cx="7762875" cy="121927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9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663" y="5733227"/>
            <a:ext cx="11829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CC"/>
                </a:solidFill>
              </a:rPr>
              <a:t>ACKNOWLEDGEMENTS: </a:t>
            </a:r>
          </a:p>
          <a:p>
            <a:pPr marL="285750" indent="-285750">
              <a:buFontTx/>
              <a:buChar char="-"/>
            </a:pPr>
            <a:r>
              <a:rPr lang="en-US" b="1" i="1" dirty="0">
                <a:solidFill>
                  <a:srgbClr val="3333CC"/>
                </a:solidFill>
              </a:rPr>
              <a:t>Funding agency: </a:t>
            </a:r>
            <a:r>
              <a:rPr lang="en-US" dirty="0">
                <a:solidFill>
                  <a:srgbClr val="3333CC"/>
                </a:solidFill>
              </a:rPr>
              <a:t>Karma Lakelands, </a:t>
            </a:r>
            <a:r>
              <a:rPr lang="en-US" altLang="en-US" dirty="0">
                <a:solidFill>
                  <a:srgbClr val="3333CC"/>
                </a:solidFill>
              </a:rPr>
              <a:t>Gurgaon, Haryana</a:t>
            </a:r>
            <a:endParaRPr lang="en-US" dirty="0">
              <a:solidFill>
                <a:srgbClr val="3333CC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1" i="1" dirty="0">
                <a:solidFill>
                  <a:srgbClr val="3333CC"/>
                </a:solidFill>
              </a:rPr>
              <a:t>Designed &amp; Built by:</a:t>
            </a:r>
            <a:r>
              <a:rPr lang="en-US" dirty="0">
                <a:solidFill>
                  <a:srgbClr val="3333CC"/>
                </a:solidFill>
              </a:rPr>
              <a:t> Green Bam Infra Tech </a:t>
            </a:r>
            <a:r>
              <a:rPr lang="en-US" dirty="0" err="1">
                <a:solidFill>
                  <a:srgbClr val="3333CC"/>
                </a:solidFill>
              </a:rPr>
              <a:t>Pvt</a:t>
            </a:r>
            <a:r>
              <a:rPr lang="en-US" dirty="0">
                <a:solidFill>
                  <a:srgbClr val="3333CC"/>
                </a:solidFill>
              </a:rPr>
              <a:t> Ltd., New Delhi, </a:t>
            </a:r>
            <a:r>
              <a:rPr lang="en-US" dirty="0">
                <a:solidFill>
                  <a:srgbClr val="3333CC"/>
                </a:solidFill>
                <a:hlinkClick r:id="rId2"/>
              </a:rPr>
              <a:t>www.greenbam.in</a:t>
            </a:r>
            <a:r>
              <a:rPr lang="en-US" dirty="0">
                <a:solidFill>
                  <a:srgbClr val="3333CC"/>
                </a:solidFill>
              </a:rPr>
              <a:t> (Start-Up under Start-up India Program)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0" r="18539"/>
          <a:stretch/>
        </p:blipFill>
        <p:spPr>
          <a:xfrm>
            <a:off x="106981" y="1639755"/>
            <a:ext cx="5655213" cy="3895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t="8594" r="27608" b="9427"/>
          <a:stretch/>
        </p:blipFill>
        <p:spPr>
          <a:xfrm>
            <a:off x="5992836" y="1639755"/>
            <a:ext cx="5765796" cy="3895344"/>
          </a:xfrm>
          <a:prstGeom prst="rect">
            <a:avLst/>
          </a:prstGeom>
        </p:spPr>
      </p:pic>
      <p:sp>
        <p:nvSpPr>
          <p:cNvPr id="15" name="Title 1"/>
          <p:cNvSpPr>
            <a:spLocks/>
          </p:cNvSpPr>
          <p:nvPr/>
        </p:nvSpPr>
        <p:spPr bwMode="auto">
          <a:xfrm>
            <a:off x="1550158" y="762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Golf Cart Parking Shed</a:t>
            </a:r>
          </a:p>
          <a:p>
            <a:pPr algn="ctr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(at Karma Lakelands, Gurgaon, Haryana)</a:t>
            </a:r>
            <a:endParaRPr lang="en-US" altLang="en-US" sz="3600" dirty="0">
              <a:solidFill>
                <a:srgbClr val="C00000"/>
              </a:solidFill>
              <a:latin typeface="Book Antiqua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9A1D9-8189-411F-B59E-29C49F8842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1E23A-F7E8-4821-8619-A9BAF3D068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53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6465FB-21A2-4606-90A8-C6116510A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" y="353402"/>
            <a:ext cx="11612880" cy="6151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388F1D-C573-40A7-A228-11B6C779A3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13F8D2-8651-43B9-A802-A16F79221A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54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CF6A2-6686-4A03-9EB1-9A7DA8E8C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" y="426055"/>
            <a:ext cx="11338560" cy="6005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ECB96-AE76-44B9-9140-8E295BBFD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B9715E-F4BB-4A12-A4D9-3BFB1C3196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29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B8E09-00C5-42EA-BABE-6F98C96EA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4" y="509519"/>
            <a:ext cx="11155680" cy="59090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817EB7-ACCB-4B7B-BFA7-EE81A71469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E9EF4C-B302-42B8-8892-9DC463DFD3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12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E58FA6-6D69-482D-834F-2ED4E318C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43" y="308610"/>
            <a:ext cx="8321040" cy="6240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D24457-2600-48EB-A59B-AB6514EC06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767CF0-6BD5-4324-ACF8-3A0AAD4C59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85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252254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</a:rPr>
              <a:t>Bamboo Structures</a:t>
            </a:r>
            <a:endParaRPr lang="en-US" sz="6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98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C33645-30F6-4152-8601-6D4D11265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263" y="240030"/>
            <a:ext cx="8503920" cy="63779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D8BF9-7D8C-4E02-8E29-C28963F26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9F637-71B5-494C-BD5B-58D0C89FC0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0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0E013-AE05-4395-AD4B-04AC2B65A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98" y="225085"/>
            <a:ext cx="8595360" cy="6446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2547E8-1484-467E-990F-0C6A3FF85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471EBC-A115-4608-A798-2DB51EB228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374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547A7C-17AA-43C3-BE12-27987180B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16" y="137160"/>
            <a:ext cx="8778240" cy="6583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D17FBF-DC92-46DA-855B-F845C9DDC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3CBF6-36DE-47FA-B1A1-978F90E4E3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28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400800" y="3082991"/>
            <a:ext cx="5219700" cy="3131820"/>
          </a:xfrm>
          <a:noFill/>
        </p:spPr>
      </p:pic>
      <p:sp>
        <p:nvSpPr>
          <p:cNvPr id="100356" name="Text Box 6"/>
          <p:cNvSpPr txBox="1">
            <a:spLocks noChangeArrowheads="1"/>
          </p:cNvSpPr>
          <p:nvPr/>
        </p:nvSpPr>
        <p:spPr bwMode="auto">
          <a:xfrm>
            <a:off x="3460276" y="220172"/>
            <a:ext cx="5029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B050"/>
                </a:solidFill>
                <a:cs typeface="Arial" charset="0"/>
              </a:rPr>
              <a:t>CHOICE IS OURS</a:t>
            </a:r>
          </a:p>
        </p:txBody>
      </p:sp>
      <p:sp>
        <p:nvSpPr>
          <p:cNvPr id="100357" name="Text Box 7"/>
          <p:cNvSpPr txBox="1">
            <a:spLocks noChangeArrowheads="1"/>
          </p:cNvSpPr>
          <p:nvPr/>
        </p:nvSpPr>
        <p:spPr bwMode="auto">
          <a:xfrm>
            <a:off x="6248400" y="1487268"/>
            <a:ext cx="5372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3333FF"/>
                </a:solidFill>
                <a:cs typeface="Arial" charset="0"/>
              </a:rPr>
              <a:t>Sustainable Technology</a:t>
            </a:r>
          </a:p>
        </p:txBody>
      </p:sp>
      <p:sp>
        <p:nvSpPr>
          <p:cNvPr id="100358" name="Text Box 8"/>
          <p:cNvSpPr txBox="1">
            <a:spLocks noChangeArrowheads="1"/>
          </p:cNvSpPr>
          <p:nvPr/>
        </p:nvSpPr>
        <p:spPr bwMode="auto">
          <a:xfrm>
            <a:off x="704850" y="5479583"/>
            <a:ext cx="53911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3333FF"/>
                </a:solidFill>
                <a:cs typeface="Arial" charset="0"/>
              </a:rPr>
              <a:t>Technology to </a:t>
            </a:r>
            <a:r>
              <a:rPr lang="en-US" altLang="en-US" sz="3600" i="1" dirty="0">
                <a:solidFill>
                  <a:srgbClr val="3333FF"/>
                </a:solidFill>
                <a:cs typeface="Arial" charset="0"/>
              </a:rPr>
              <a:t>Just</a:t>
            </a:r>
            <a:r>
              <a:rPr lang="en-US" altLang="en-US" sz="3600" dirty="0">
                <a:solidFill>
                  <a:srgbClr val="3333FF"/>
                </a:solidFill>
                <a:cs typeface="Arial" charset="0"/>
              </a:rPr>
              <a:t> sustain</a:t>
            </a:r>
          </a:p>
        </p:txBody>
      </p:sp>
      <p:sp>
        <p:nvSpPr>
          <p:cNvPr id="26631" name="Line 9"/>
          <p:cNvSpPr>
            <a:spLocks noChangeShapeType="1"/>
          </p:cNvSpPr>
          <p:nvPr/>
        </p:nvSpPr>
        <p:spPr bwMode="auto">
          <a:xfrm>
            <a:off x="4038600" y="502238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32" name="Line 10"/>
          <p:cNvSpPr>
            <a:spLocks noChangeShapeType="1"/>
          </p:cNvSpPr>
          <p:nvPr/>
        </p:nvSpPr>
        <p:spPr bwMode="auto">
          <a:xfrm>
            <a:off x="8382000" y="2133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33" name="Line 11"/>
          <p:cNvSpPr>
            <a:spLocks noChangeShapeType="1"/>
          </p:cNvSpPr>
          <p:nvPr/>
        </p:nvSpPr>
        <p:spPr bwMode="auto">
          <a:xfrm>
            <a:off x="4038600" y="5022383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34" name="Line 12"/>
          <p:cNvSpPr>
            <a:spLocks noChangeShapeType="1"/>
          </p:cNvSpPr>
          <p:nvPr/>
        </p:nvSpPr>
        <p:spPr bwMode="auto">
          <a:xfrm flipH="1">
            <a:off x="6400800" y="2590800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476249" y="1074578"/>
            <a:ext cx="11144251" cy="102784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6249" y="1413739"/>
            <a:ext cx="5772150" cy="3524966"/>
            <a:chOff x="476249" y="1413740"/>
            <a:chExt cx="4191001" cy="2564258"/>
          </a:xfrm>
        </p:grpSpPr>
        <p:pic>
          <p:nvPicPr>
            <p:cNvPr id="100355" name="Picture 4" descr="IMG_958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6249" y="1413740"/>
              <a:ext cx="4191000" cy="2519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771650" y="1417372"/>
              <a:ext cx="2895600" cy="300256"/>
            </a:xfrm>
            <a:prstGeom prst="rect">
              <a:avLst/>
            </a:prstGeom>
            <a:solidFill>
              <a:schemeClr val="bg1">
                <a:alpha val="66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Artisan Training at IIT Delhi, 2007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6251" y="3452550"/>
              <a:ext cx="4190999" cy="525448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2 Bamboo Arch with 3 Nos. of </a:t>
              </a:r>
              <a:r>
                <a:rPr lang="en-US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 inch diameter </a:t>
              </a:r>
              <a:r>
                <a:rPr lang="en-US" dirty="0">
                  <a:solidFill>
                    <a:srgbClr val="FF0000"/>
                  </a:solidFill>
                </a:rPr>
                <a:t>Bamboo each, supporting 19 people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E18C8-52D8-1447-9D2C-3AA8C8FD0927}" type="slidenum">
              <a:rPr kumimoji="1" lang="zh-CN" altLang="en-US" smtClean="0"/>
              <a:pPr/>
              <a:t>43</a:t>
            </a:fld>
            <a:endParaRPr kumimoji="1"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415921" y="6352144"/>
            <a:ext cx="5117910" cy="369332"/>
          </a:xfrm>
          <a:prstGeom prst="rect">
            <a:avLst/>
          </a:prstGeom>
          <a:gradFill flip="none" rotWithShape="1">
            <a:gsLst>
              <a:gs pos="50000">
                <a:schemeClr val="bg1"/>
              </a:gs>
              <a:gs pos="26000">
                <a:schemeClr val="accent2"/>
              </a:gs>
              <a:gs pos="76000">
                <a:schemeClr val="accent6">
                  <a:lumMod val="75000"/>
                </a:scheme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JAI HIND</a:t>
            </a:r>
          </a:p>
        </p:txBody>
      </p:sp>
    </p:spTree>
    <p:extLst>
      <p:ext uri="{BB962C8B-B14F-4D97-AF65-F5344CB8AC3E}">
        <p14:creationId xmlns:p14="http://schemas.microsoft.com/office/powerpoint/2010/main" val="150681830"/>
      </p:ext>
    </p:extLst>
  </p:cSld>
  <p:clrMapOvr>
    <a:masterClrMapping/>
  </p:clrMapOvr>
  <p:transition spd="slow">
    <p:wheel spokes="8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3196" y="228600"/>
            <a:ext cx="7406368" cy="8080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             BACKGROUND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31150" y="6242052"/>
            <a:ext cx="2057400" cy="365125"/>
          </a:xfrm>
        </p:spPr>
        <p:txBody>
          <a:bodyPr/>
          <a:lstStyle/>
          <a:p>
            <a:fld id="{BFBE18C8-52D8-1447-9D2C-3AA8C8FD0927}" type="slidenum">
              <a:rPr kumimoji="1" lang="zh-CN" altLang="en-US" smtClean="0"/>
              <a:pPr/>
              <a:t>5</a:t>
            </a:fld>
            <a:endParaRPr kumimoji="1" lang="zh-CN" altLang="en-US"/>
          </a:p>
        </p:txBody>
      </p:sp>
      <p:grpSp>
        <p:nvGrpSpPr>
          <p:cNvPr id="17" name="Group 16"/>
          <p:cNvGrpSpPr/>
          <p:nvPr/>
        </p:nvGrpSpPr>
        <p:grpSpPr>
          <a:xfrm>
            <a:off x="1827708" y="4884070"/>
            <a:ext cx="8160843" cy="646331"/>
            <a:chOff x="132460" y="1745408"/>
            <a:chExt cx="8160843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132460" y="1910626"/>
              <a:ext cx="21650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Bamboo Farming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46512" y="1745408"/>
              <a:ext cx="21650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Structural elements (Beam/column/wall)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38679" y="1851101"/>
              <a:ext cx="2354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</a:rPr>
                <a:t>Bamboo Construction</a:t>
              </a:r>
            </a:p>
          </p:txBody>
        </p:sp>
        <p:sp>
          <p:nvSpPr>
            <p:cNvPr id="21" name="Right Arrow 20"/>
            <p:cNvSpPr/>
            <p:nvPr/>
          </p:nvSpPr>
          <p:spPr>
            <a:xfrm>
              <a:off x="2497766" y="1970151"/>
              <a:ext cx="448535" cy="2502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/>
            <p:cNvSpPr/>
            <p:nvPr/>
          </p:nvSpPr>
          <p:spPr>
            <a:xfrm>
              <a:off x="5490144" y="1943432"/>
              <a:ext cx="448535" cy="2502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42792" y="1274034"/>
            <a:ext cx="1924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Background: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92862" y="4497239"/>
            <a:ext cx="1475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Proposal: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6466" y="1708526"/>
            <a:ext cx="8677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FF"/>
                </a:solidFill>
              </a:rPr>
              <a:t>106 hector of waste land </a:t>
            </a:r>
            <a:r>
              <a:rPr lang="en-US" dirty="0"/>
              <a:t>of Allahabad, India due to </a:t>
            </a:r>
            <a:r>
              <a:rPr lang="en-US" dirty="0">
                <a:solidFill>
                  <a:srgbClr val="FF00FF"/>
                </a:solidFill>
              </a:rPr>
              <a:t>brick mining </a:t>
            </a:r>
            <a:r>
              <a:rPr lang="en-US" dirty="0" err="1">
                <a:solidFill>
                  <a:srgbClr val="FF00FF"/>
                </a:solidFill>
              </a:rPr>
              <a:t>upto</a:t>
            </a:r>
            <a:r>
              <a:rPr lang="en-US" dirty="0">
                <a:solidFill>
                  <a:srgbClr val="FF00FF"/>
                </a:solidFill>
              </a:rPr>
              <a:t> 3-4 m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UTTHAN with help from INBAR converted it into </a:t>
            </a:r>
            <a:r>
              <a:rPr lang="en-US" dirty="0">
                <a:solidFill>
                  <a:srgbClr val="FF00FF"/>
                </a:solidFill>
              </a:rPr>
              <a:t>fertile lands with Bamboo Cultivation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Won </a:t>
            </a:r>
            <a:r>
              <a:rPr lang="en-US" dirty="0">
                <a:solidFill>
                  <a:srgbClr val="FF00FF"/>
                </a:solidFill>
              </a:rPr>
              <a:t>US $ 1 million ALCAN Award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42792" y="2826795"/>
            <a:ext cx="1716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Challenges: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30266" y="3270702"/>
            <a:ext cx="8427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FF"/>
                </a:solidFill>
              </a:rPr>
              <a:t>Farmers </a:t>
            </a:r>
            <a:r>
              <a:rPr lang="en-US" dirty="0"/>
              <a:t>have now fertile lands and are having </a:t>
            </a:r>
            <a:r>
              <a:rPr lang="en-US" dirty="0">
                <a:solidFill>
                  <a:srgbClr val="FF00FF"/>
                </a:solidFill>
              </a:rPr>
              <a:t>rapid bamboo growth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FF"/>
                </a:solidFill>
              </a:rPr>
              <a:t>Unable to find markets </a:t>
            </a:r>
            <a:r>
              <a:rPr lang="en-US" dirty="0"/>
              <a:t>for sale of bamboo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present markets like </a:t>
            </a:r>
            <a:r>
              <a:rPr lang="en-US" dirty="0">
                <a:solidFill>
                  <a:srgbClr val="FF00FF"/>
                </a:solidFill>
              </a:rPr>
              <a:t>paper pulp, fire wood, handicraft, charcoal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 have </a:t>
            </a:r>
            <a:r>
              <a:rPr lang="en-US" dirty="0">
                <a:solidFill>
                  <a:srgbClr val="FF00FF"/>
                </a:solidFill>
              </a:rPr>
              <a:t>lesser consumptions</a:t>
            </a:r>
            <a:r>
              <a:rPr lang="en-US" dirty="0"/>
              <a:t> and are giving </a:t>
            </a:r>
            <a:r>
              <a:rPr lang="en-US" dirty="0">
                <a:solidFill>
                  <a:srgbClr val="FF00FF"/>
                </a:solidFill>
              </a:rPr>
              <a:t>low returns</a:t>
            </a:r>
          </a:p>
        </p:txBody>
      </p:sp>
      <p:sp>
        <p:nvSpPr>
          <p:cNvPr id="23" name="Explosion 2 22"/>
          <p:cNvSpPr/>
          <p:nvPr/>
        </p:nvSpPr>
        <p:spPr>
          <a:xfrm>
            <a:off x="1802493" y="5332376"/>
            <a:ext cx="2946343" cy="14113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(Rapid Growth)</a:t>
            </a:r>
          </a:p>
        </p:txBody>
      </p:sp>
      <p:sp>
        <p:nvSpPr>
          <p:cNvPr id="31" name="Explosion 2 30"/>
          <p:cNvSpPr/>
          <p:nvPr/>
        </p:nvSpPr>
        <p:spPr>
          <a:xfrm>
            <a:off x="6878210" y="5332119"/>
            <a:ext cx="3715473" cy="1411325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(Rapid Consumption)</a:t>
            </a:r>
          </a:p>
        </p:txBody>
      </p:sp>
      <p:sp>
        <p:nvSpPr>
          <p:cNvPr id="25" name="Smiley Face 24"/>
          <p:cNvSpPr/>
          <p:nvPr/>
        </p:nvSpPr>
        <p:spPr>
          <a:xfrm>
            <a:off x="5353968" y="5571503"/>
            <a:ext cx="647539" cy="670548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091817" y="6291314"/>
            <a:ext cx="119219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--: GAP :--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0E0CBEA3-88AD-40FF-9750-676B6E07367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757287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EA871F-0F83-40F8-8343-41B59015CB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4F0A95-77BB-4097-A5EE-6EB790C796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99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2286000" y="5562601"/>
            <a:ext cx="777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solidFill>
                  <a:srgbClr val="0000CC"/>
                </a:solidFill>
                <a:latin typeface="Book Antiqua" pitchFamily="18" charset="0"/>
              </a:rPr>
              <a:t>HOW TO ACHIEVE A BETTER </a:t>
            </a:r>
            <a:r>
              <a:rPr lang="en-US" altLang="en-US" sz="2800" dirty="0">
                <a:solidFill>
                  <a:srgbClr val="FF0000"/>
                </a:solidFill>
                <a:latin typeface="Book Antiqua" pitchFamily="18" charset="0"/>
              </a:rPr>
              <a:t>MOMENT OF INERTIA  </a:t>
            </a:r>
            <a:r>
              <a:rPr lang="en-US" altLang="en-US" sz="2800" dirty="0">
                <a:solidFill>
                  <a:srgbClr val="0000CC"/>
                </a:solidFill>
                <a:latin typeface="Book Antiqua" pitchFamily="18" charset="0"/>
              </a:rPr>
              <a:t>WITH BAMBOO</a:t>
            </a:r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1981200" y="274638"/>
            <a:ext cx="85344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en-US" sz="3600" dirty="0">
                <a:solidFill>
                  <a:srgbClr val="C00000"/>
                </a:solidFill>
                <a:latin typeface="Book Antiqua" pitchFamily="18" charset="0"/>
              </a:rPr>
              <a:t>STRUCTURAL LOAD BEARING </a:t>
            </a:r>
          </a:p>
        </p:txBody>
      </p:sp>
      <p:pic>
        <p:nvPicPr>
          <p:cNvPr id="2050" name="Picture 2" descr="Resultado de imagen para QUESTION 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2743200" cy="3484800"/>
          </a:xfrm>
          <a:prstGeom prst="rect">
            <a:avLst/>
          </a:prstGeom>
          <a:noFill/>
        </p:spPr>
      </p:pic>
      <p:pic>
        <p:nvPicPr>
          <p:cNvPr id="2052" name="Picture 4" descr="Resultado de imagen para BAMBOO BUND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95400"/>
            <a:ext cx="2362200" cy="2362200"/>
          </a:xfrm>
          <a:prstGeom prst="rect">
            <a:avLst/>
          </a:prstGeom>
          <a:noFill/>
        </p:spPr>
      </p:pic>
      <p:pic>
        <p:nvPicPr>
          <p:cNvPr id="2054" name="Picture 6" descr="Resultado de imagen para BAMBOO CONNECT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2895600"/>
            <a:ext cx="3048000" cy="2286000"/>
          </a:xfrm>
          <a:prstGeom prst="rect">
            <a:avLst/>
          </a:prstGeom>
          <a:noFill/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2F5E344-67FB-4A65-9596-30D787E574B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CF757A-54B8-444D-877F-E42A13AE2E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76D63-1FB0-4726-8C03-6A4D06A4ED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9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73196" y="228600"/>
            <a:ext cx="7406368" cy="80803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dirty="0">
                <a:solidFill>
                  <a:srgbClr val="C00000"/>
                </a:solidFill>
                <a:latin typeface="Book Antiqua" pitchFamily="18" charset="0"/>
              </a:rPr>
              <a:t>BAMBOO To HIB TECHNOLOGY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0706" y="1582506"/>
            <a:ext cx="2900265" cy="400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/>
          <a:srcRect l="32265" t="30667" r="27479" b="17333"/>
          <a:stretch/>
        </p:blipFill>
        <p:spPr bwMode="auto">
          <a:xfrm>
            <a:off x="5839912" y="1954444"/>
            <a:ext cx="4039652" cy="326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 flipV="1">
            <a:off x="2057400" y="1066800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576168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INDIAN INNOVATION,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OF ITS KIND IN THE WORLD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E18C8-52D8-1447-9D2C-3AA8C8FD0927}" type="slidenum">
              <a:rPr kumimoji="1" lang="zh-CN" altLang="en-US" smtClean="0"/>
              <a:pPr/>
              <a:t>7</a:t>
            </a:fld>
            <a:endParaRPr kumimoji="1"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B5925B-9CED-40AD-B412-DE27F3494E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2A5AE3-1384-4978-BE82-4DC5BF57A0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39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39105" y="236855"/>
            <a:ext cx="8229600" cy="808038"/>
          </a:xfrm>
        </p:spPr>
        <p:txBody>
          <a:bodyPr/>
          <a:lstStyle/>
          <a:p>
            <a:pPr algn="ctr" eaLnBrk="1" hangingPunct="1"/>
            <a:r>
              <a:rPr lang="en-US" sz="3600" b="1" i="1" dirty="0" err="1">
                <a:solidFill>
                  <a:srgbClr val="009900"/>
                </a:solidFill>
                <a:latin typeface="Book Antiqua" pitchFamily="18" charset="0"/>
              </a:rPr>
              <a:t>Dendrocalamus</a:t>
            </a:r>
            <a:r>
              <a:rPr lang="en-US" sz="3600" b="1" i="1" dirty="0">
                <a:solidFill>
                  <a:srgbClr val="009900"/>
                </a:solidFill>
                <a:latin typeface="Book Antiqua" pitchFamily="18" charset="0"/>
              </a:rPr>
              <a:t> </a:t>
            </a:r>
            <a:r>
              <a:rPr lang="en-US" sz="3600" b="1" i="1" dirty="0" err="1">
                <a:solidFill>
                  <a:srgbClr val="009900"/>
                </a:solidFill>
                <a:latin typeface="Book Antiqua" pitchFamily="18" charset="0"/>
              </a:rPr>
              <a:t>strictus</a:t>
            </a:r>
            <a:endParaRPr lang="en-US" sz="3600" b="1" dirty="0">
              <a:solidFill>
                <a:srgbClr val="009900"/>
              </a:solidFill>
              <a:latin typeface="Book Antiqu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6503" y="60198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45 % of Indian Bamboo</a:t>
            </a:r>
          </a:p>
        </p:txBody>
      </p:sp>
      <p:pic>
        <p:nvPicPr>
          <p:cNvPr id="2050" name="Picture 2" descr="IMG_958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1408130"/>
            <a:ext cx="6991807" cy="420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0ADD5E6-0BCE-4E77-99F9-9E66635B7F9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362200" y="1006793"/>
            <a:ext cx="7924800" cy="76200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24CFA8-12AD-48DE-9CF1-BB789A93AA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80040C-D4E6-47FD-B293-33106F2A4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9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918" y="290487"/>
            <a:ext cx="7381875" cy="56356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Book Antiqua" pitchFamily="18" charset="0"/>
              </a:rPr>
              <a:t>TEST SETUPS FOR TESTING ARCHES</a:t>
            </a: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2209800" y="990600"/>
            <a:ext cx="7772400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66852" y="1066801"/>
            <a:ext cx="3429000" cy="2672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/>
          <p:nvPr/>
        </p:nvPicPr>
        <p:blipFill>
          <a:blip r:embed="rId3"/>
          <a:srcRect l="2134" t="4034" r="3958" b="3983"/>
          <a:stretch>
            <a:fillRect/>
          </a:stretch>
        </p:blipFill>
        <p:spPr bwMode="auto">
          <a:xfrm>
            <a:off x="6172200" y="1143000"/>
            <a:ext cx="3276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524001" y="2720459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3810001"/>
            <a:ext cx="3276600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/>
          <p:cNvPicPr/>
          <p:nvPr/>
        </p:nvPicPr>
        <p:blipFill>
          <a:blip r:embed="rId5"/>
          <a:srcRect l="2648" t="2451" r="3685" b="2636"/>
          <a:stretch>
            <a:fillRect/>
          </a:stretch>
        </p:blipFill>
        <p:spPr bwMode="auto">
          <a:xfrm>
            <a:off x="6172200" y="3810000"/>
            <a:ext cx="3276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A6B067-B479-4D27-917F-2056B706BA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07" y="98476"/>
            <a:ext cx="1313339" cy="12801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DEEB01-059F-42E9-9FB2-FFB91EDCCC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3" t="20398" r="21978" b="23086"/>
          <a:stretch/>
        </p:blipFill>
        <p:spPr>
          <a:xfrm>
            <a:off x="10099183" y="0"/>
            <a:ext cx="2092817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45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865</Words>
  <Application>Microsoft Office PowerPoint</Application>
  <PresentationFormat>Widescreen</PresentationFormat>
  <Paragraphs>142</Paragraphs>
  <Slides>43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宋体</vt:lpstr>
      <vt:lpstr>Arial</vt:lpstr>
      <vt:lpstr>Book Antiqua</vt:lpstr>
      <vt:lpstr>Calibri</vt:lpstr>
      <vt:lpstr>Calibri Light</vt:lpstr>
      <vt:lpstr>Constantia</vt:lpstr>
      <vt:lpstr>Times New Roman</vt:lpstr>
      <vt:lpstr>Wingdings</vt:lpstr>
      <vt:lpstr>Office Theme</vt:lpstr>
      <vt:lpstr>BAMBOO STRUCTURES  FOR SUSTAINABLE INFRASTRUCTURE</vt:lpstr>
      <vt:lpstr>Sustainable Infrastructure:  Materials, Structures, Technology Development, Demonstration and Dissemination</vt:lpstr>
      <vt:lpstr>PowerPoint Presentation</vt:lpstr>
      <vt:lpstr>Bamboo Structures</vt:lpstr>
      <vt:lpstr>             BACKGROUND</vt:lpstr>
      <vt:lpstr>PowerPoint Presentation</vt:lpstr>
      <vt:lpstr>BAMBOO To HIB TECHNOLOGY</vt:lpstr>
      <vt:lpstr>Dendrocalamus strictus</vt:lpstr>
      <vt:lpstr>TEST SETUPS FOR TESTING ARCHES</vt:lpstr>
      <vt:lpstr>TEST SETUPS FOR TESTING ARCHES</vt:lpstr>
      <vt:lpstr>TEST SETUPS FOR TESTING ARCHES</vt:lpstr>
      <vt:lpstr>BAMCRETE ARCHES – 4 - 6 M</vt:lpstr>
      <vt:lpstr>PowerPoint Presentation</vt:lpstr>
      <vt:lpstr>PowerPoint Presentation</vt:lpstr>
      <vt:lpstr>PowerPoint Presentation</vt:lpstr>
      <vt:lpstr>MATERIAL TESTING &amp; EQUIP.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BAMBOO AND SUSTAINABLE DEVELOPMENT</dc:title>
  <dc:creator>Microsoft account</dc:creator>
  <cp:lastModifiedBy>Chaaruchandra Arun Korde</cp:lastModifiedBy>
  <cp:revision>33</cp:revision>
  <dcterms:created xsi:type="dcterms:W3CDTF">2021-06-05T06:33:22Z</dcterms:created>
  <dcterms:modified xsi:type="dcterms:W3CDTF">2021-09-10T05:43:03Z</dcterms:modified>
</cp:coreProperties>
</file>